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67"/>
  </p:notesMasterIdLst>
  <p:sldIdLst>
    <p:sldId id="376" r:id="rId6"/>
    <p:sldId id="377" r:id="rId7"/>
    <p:sldId id="418" r:id="rId8"/>
    <p:sldId id="378" r:id="rId9"/>
    <p:sldId id="259" r:id="rId10"/>
    <p:sldId id="426" r:id="rId11"/>
    <p:sldId id="478" r:id="rId12"/>
    <p:sldId id="479" r:id="rId13"/>
    <p:sldId id="480" r:id="rId14"/>
    <p:sldId id="427" r:id="rId15"/>
    <p:sldId id="428" r:id="rId16"/>
    <p:sldId id="429" r:id="rId17"/>
    <p:sldId id="430" r:id="rId18"/>
    <p:sldId id="431" r:id="rId19"/>
    <p:sldId id="432" r:id="rId20"/>
    <p:sldId id="433" r:id="rId21"/>
    <p:sldId id="434" r:id="rId22"/>
    <p:sldId id="435" r:id="rId23"/>
    <p:sldId id="436" r:id="rId24"/>
    <p:sldId id="437" r:id="rId25"/>
    <p:sldId id="481" r:id="rId26"/>
    <p:sldId id="471" r:id="rId27"/>
    <p:sldId id="468" r:id="rId28"/>
    <p:sldId id="460" r:id="rId29"/>
    <p:sldId id="461" r:id="rId30"/>
    <p:sldId id="462" r:id="rId31"/>
    <p:sldId id="482" r:id="rId32"/>
    <p:sldId id="463" r:id="rId33"/>
    <p:sldId id="464" r:id="rId34"/>
    <p:sldId id="465" r:id="rId35"/>
    <p:sldId id="466" r:id="rId36"/>
    <p:sldId id="467" r:id="rId37"/>
    <p:sldId id="438" r:id="rId38"/>
    <p:sldId id="483" r:id="rId39"/>
    <p:sldId id="485" r:id="rId40"/>
    <p:sldId id="454" r:id="rId41"/>
    <p:sldId id="455" r:id="rId42"/>
    <p:sldId id="456" r:id="rId43"/>
    <p:sldId id="472" r:id="rId44"/>
    <p:sldId id="473" r:id="rId45"/>
    <p:sldId id="486" r:id="rId46"/>
    <p:sldId id="474" r:id="rId47"/>
    <p:sldId id="439" r:id="rId48"/>
    <p:sldId id="487" r:id="rId49"/>
    <p:sldId id="488" r:id="rId50"/>
    <p:sldId id="448" r:id="rId51"/>
    <p:sldId id="449" r:id="rId52"/>
    <p:sldId id="450" r:id="rId53"/>
    <p:sldId id="451" r:id="rId54"/>
    <p:sldId id="452" r:id="rId55"/>
    <p:sldId id="406" r:id="rId56"/>
    <p:sldId id="423" r:id="rId57"/>
    <p:sldId id="424" r:id="rId58"/>
    <p:sldId id="440" r:id="rId59"/>
    <p:sldId id="470" r:id="rId60"/>
    <p:sldId id="469" r:id="rId61"/>
    <p:sldId id="475" r:id="rId62"/>
    <p:sldId id="476" r:id="rId63"/>
    <p:sldId id="477" r:id="rId64"/>
    <p:sldId id="453" r:id="rId65"/>
    <p:sldId id="425" r:id="rId6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jl, gemiddeld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C83F-885A-48CC-8E18-9203E467460B}" type="datetimeFigureOut">
              <a:rPr lang="nl-NL" smtClean="0"/>
              <a:t>9-4-2020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F5048-E1D0-47AA-9B17-7810237491C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037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enings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werpoint-background0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8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57842" y="5324468"/>
            <a:ext cx="3200400" cy="985520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57200" y="2190750"/>
            <a:ext cx="8229600" cy="6826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r>
              <a:rPr lang="nl-NL" dirty="0"/>
              <a:t> Master </a:t>
            </a:r>
            <a:r>
              <a:rPr lang="nl-NL" dirty="0" err="1"/>
              <a:t>text</a:t>
            </a:r>
            <a:r>
              <a:rPr lang="nl-NL" dirty="0"/>
              <a:t> </a:t>
            </a:r>
            <a:r>
              <a:rPr lang="nl-NL" dirty="0" err="1"/>
              <a:t>styles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580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CF634-9F4C-423B-919B-1B80A89FBFDD}" type="datetimeFigureOut">
              <a:rPr lang="nl-NL" smtClean="0"/>
              <a:pPr/>
              <a:t>9-4-2020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272A8-1783-4138-861F-4C2E0308144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l.wikipedia.org/wiki/Bestand:Kurre5.jpg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9/Bacillus_subtilis_Gram.jpg" TargetMode="External"/><Relationship Id="rId2" Type="http://schemas.openxmlformats.org/officeDocument/2006/relationships/hyperlink" Target="http://www.youtube.com/watch?v=gEwzDydciW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U0oplySyT0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lagulalupis.nl/foto/eendd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www.youtube.com/watch?v=DLaF3qoGuio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3MyLt6l5n0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http://users.telenet.be/sbcbvl/voortplanting/man%20org.gi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iselinge.nl/scholenplein/pabolessen/00012dsexuelevoorlichting/gesldelen%20vrouw.jpg" TargetMode="Externa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youtube.com/watch?v=dOeMObkXLWw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edvoorbereidnaardepabo.n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66"/>
            <a:ext cx="8229600" cy="163830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Welkom!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91580" y="1268760"/>
            <a:ext cx="7560840" cy="4536504"/>
          </a:xfrm>
        </p:spPr>
        <p:txBody>
          <a:bodyPr>
            <a:normAutofit/>
          </a:bodyPr>
          <a:lstStyle/>
          <a:p>
            <a:endParaRPr lang="en-US" b="1" dirty="0"/>
          </a:p>
          <a:p>
            <a:r>
              <a:rPr lang="en-US" b="1" dirty="0" err="1"/>
              <a:t>Summercourse</a:t>
            </a:r>
            <a:r>
              <a:rPr lang="en-US" b="1" dirty="0"/>
              <a:t> </a:t>
            </a:r>
            <a:r>
              <a:rPr lang="en-US" b="1" dirty="0" err="1"/>
              <a:t>Toelatingstoets</a:t>
            </a:r>
            <a:endParaRPr lang="en-US" b="1" dirty="0"/>
          </a:p>
          <a:p>
            <a:r>
              <a:rPr lang="en-US" b="1" dirty="0" err="1"/>
              <a:t>Natuur</a:t>
            </a:r>
            <a:r>
              <a:rPr lang="en-US" b="1" dirty="0"/>
              <a:t> &amp; </a:t>
            </a:r>
            <a:r>
              <a:rPr lang="en-US" b="1" dirty="0" err="1"/>
              <a:t>Techniek</a:t>
            </a:r>
            <a:endParaRPr lang="en-US" b="1" dirty="0"/>
          </a:p>
          <a:p>
            <a:endParaRPr lang="en-US" b="1" dirty="0"/>
          </a:p>
          <a:p>
            <a:r>
              <a:rPr lang="en-US" b="1" i="1" dirty="0"/>
              <a:t>Immy </a:t>
            </a:r>
            <a:r>
              <a:rPr lang="en-US" b="1" i="1" dirty="0" err="1"/>
              <a:t>Voet</a:t>
            </a:r>
            <a:endParaRPr lang="en-US" b="1" i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1964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Levend dood levenloos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Levende</a:t>
            </a:r>
            <a:r>
              <a:rPr lang="en-US" dirty="0"/>
              <a:t> </a:t>
            </a:r>
            <a:r>
              <a:rPr lang="en-US" dirty="0" err="1"/>
              <a:t>organismen</a:t>
            </a:r>
            <a:r>
              <a:rPr lang="en-US" dirty="0"/>
              <a:t> </a:t>
            </a:r>
            <a:r>
              <a:rPr lang="en-US" dirty="0" err="1"/>
              <a:t>vertonen</a:t>
            </a:r>
            <a:r>
              <a:rPr lang="en-US" dirty="0"/>
              <a:t> </a:t>
            </a:r>
            <a:r>
              <a:rPr lang="en-US" i="1" dirty="0" err="1"/>
              <a:t>levensverschijnselen</a:t>
            </a:r>
            <a:r>
              <a:rPr lang="en-US" dirty="0"/>
              <a:t> (criteria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leven</a:t>
            </a:r>
            <a:r>
              <a:rPr lang="en-US" dirty="0"/>
              <a:t>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err="1"/>
              <a:t>Stofwisseling</a:t>
            </a:r>
            <a:endParaRPr lang="en-US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err="1"/>
              <a:t>Ademhaling</a:t>
            </a:r>
            <a:endParaRPr lang="en-US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err="1"/>
              <a:t>Waarnemen</a:t>
            </a:r>
            <a:endParaRPr lang="en-US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err="1"/>
              <a:t>Voortplanten</a:t>
            </a:r>
            <a:endParaRPr lang="nl-NL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dood</a:t>
            </a:r>
            <a:r>
              <a:rPr lang="en-US" dirty="0"/>
              <a:t> </a:t>
            </a:r>
            <a:r>
              <a:rPr lang="en-US" dirty="0" err="1"/>
              <a:t>organisme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geleefd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levenloos</a:t>
            </a:r>
            <a:r>
              <a:rPr lang="en-US" dirty="0"/>
              <a:t> </a:t>
            </a:r>
            <a:r>
              <a:rPr lang="en-US" dirty="0" err="1"/>
              <a:t>iets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geleefd</a:t>
            </a:r>
            <a:r>
              <a:rPr lang="en-US" dirty="0"/>
              <a:t> en </a:t>
            </a:r>
            <a:r>
              <a:rPr lang="en-US" dirty="0" err="1"/>
              <a:t>gaat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leven</a:t>
            </a:r>
            <a:endParaRPr lang="en-US" dirty="0"/>
          </a:p>
        </p:txBody>
      </p:sp>
      <p:pic>
        <p:nvPicPr>
          <p:cNvPr id="1026" name="Picture 2" descr="http://raym.deds.nl/kikker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63055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www.victorbos.nl/albums/userpics/schoenendoos/overigen/muskusrat_doo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714500"/>
            <a:ext cx="36290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://giardino.web-log.nl/photos/uncategorized/hunebed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1438"/>
            <a:ext cx="64484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http://www.freewebs.com/hanenburg/ei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211138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5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Soort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Linnaeus (1707-1778)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Grondlegger</a:t>
            </a:r>
            <a:r>
              <a:rPr lang="en-US" dirty="0"/>
              <a:t> </a:t>
            </a:r>
            <a:r>
              <a:rPr lang="en-US" dirty="0" err="1"/>
              <a:t>taxonomie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Begin </a:t>
            </a:r>
            <a:r>
              <a:rPr lang="en-US" dirty="0" err="1"/>
              <a:t>naamgeving</a:t>
            </a:r>
            <a:r>
              <a:rPr lang="en-US" dirty="0"/>
              <a:t> </a:t>
            </a:r>
            <a:r>
              <a:rPr lang="en-US" dirty="0" err="1"/>
              <a:t>organismen</a:t>
            </a:r>
            <a:r>
              <a:rPr lang="en-US" dirty="0"/>
              <a:t> (</a:t>
            </a:r>
            <a:r>
              <a:rPr lang="en-US" dirty="0" err="1"/>
              <a:t>latijn</a:t>
            </a:r>
            <a:r>
              <a:rPr lang="en-US" dirty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/>
              <a:t>soort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unieke</a:t>
            </a:r>
            <a:r>
              <a:rPr lang="en-US" dirty="0"/>
              <a:t> </a:t>
            </a:r>
            <a:r>
              <a:rPr lang="en-US" dirty="0" err="1"/>
              <a:t>naam</a:t>
            </a:r>
            <a:endParaRPr lang="en-US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err="1"/>
              <a:t>Geslachtsnaam</a:t>
            </a:r>
            <a:r>
              <a:rPr lang="en-US" dirty="0"/>
              <a:t> (Homo)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dirty="0" err="1"/>
              <a:t>Soortnaam</a:t>
            </a:r>
            <a:r>
              <a:rPr lang="en-US" dirty="0"/>
              <a:t> (Sapiens)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Meerdere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geslachtsnaam</a:t>
            </a:r>
            <a:r>
              <a:rPr lang="en-US" dirty="0"/>
              <a:t> </a:t>
            </a:r>
            <a:r>
              <a:rPr lang="en-US" dirty="0" err="1"/>
              <a:t>hebben</a:t>
            </a:r>
            <a:r>
              <a:rPr lang="en-US" dirty="0"/>
              <a:t> (Homo erectus, homo </a:t>
            </a:r>
            <a:r>
              <a:rPr lang="en-US" dirty="0" err="1"/>
              <a:t>habilis</a:t>
            </a:r>
            <a:r>
              <a:rPr lang="en-US" dirty="0"/>
              <a:t> etc)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/>
              <a:t>Soort</a:t>
            </a:r>
            <a:r>
              <a:rPr lang="en-US" dirty="0"/>
              <a:t>: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vruchtbare</a:t>
            </a:r>
            <a:r>
              <a:rPr lang="en-US" dirty="0"/>
              <a:t> </a:t>
            </a:r>
            <a:r>
              <a:rPr lang="en-US" dirty="0" err="1"/>
              <a:t>nakomelingen</a:t>
            </a:r>
            <a:r>
              <a:rPr lang="en-US" dirty="0"/>
              <a:t> met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krijgen</a:t>
            </a:r>
            <a:endParaRPr lang="en-US" dirty="0"/>
          </a:p>
        </p:txBody>
      </p:sp>
      <p:pic>
        <p:nvPicPr>
          <p:cNvPr id="9220" name="Picture 2" descr="http://www.hmssurprise.org/NatlHist/Linnea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0"/>
            <a:ext cx="211455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766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Indeling dierenrijk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122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nl-NL"/>
              <a:t>Geleedpotigen (duizendpoot, kreeft, spin)</a:t>
            </a:r>
          </a:p>
          <a:p>
            <a:pPr eaLnBrk="1" hangingPunct="1"/>
            <a:r>
              <a:rPr lang="en-US" altLang="nl-NL"/>
              <a:t>Wormen</a:t>
            </a:r>
          </a:p>
          <a:p>
            <a:pPr eaLnBrk="1" hangingPunct="1"/>
            <a:r>
              <a:rPr lang="en-US" altLang="nl-NL"/>
              <a:t>Weekdieren (slak, schelpdieren)</a:t>
            </a:r>
          </a:p>
          <a:p>
            <a:pPr eaLnBrk="1" hangingPunct="1"/>
            <a:r>
              <a:rPr lang="en-US" altLang="nl-NL"/>
              <a:t>Eencelligen (pantoffeldiertje, amoebe)</a:t>
            </a:r>
          </a:p>
          <a:p>
            <a:pPr eaLnBrk="1" hangingPunct="1"/>
            <a:r>
              <a:rPr lang="en-US" altLang="nl-NL"/>
              <a:t>Stekelhuidigen (zeester)</a:t>
            </a:r>
          </a:p>
          <a:p>
            <a:pPr eaLnBrk="1" hangingPunct="1"/>
            <a:r>
              <a:rPr lang="en-US" altLang="nl-NL"/>
              <a:t>Holtedieren (Kwal, koraal)</a:t>
            </a:r>
          </a:p>
          <a:p>
            <a:pPr eaLnBrk="1" hangingPunct="1"/>
            <a:r>
              <a:rPr lang="en-US" altLang="nl-NL"/>
              <a:t>Gewervelden</a:t>
            </a:r>
          </a:p>
          <a:p>
            <a:pPr eaLnBrk="1" hangingPunct="1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22468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Gewervelden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nl-NL"/>
              <a:t>Vissen</a:t>
            </a:r>
          </a:p>
          <a:p>
            <a:pPr eaLnBrk="1" hangingPunct="1"/>
            <a:r>
              <a:rPr lang="en-US" altLang="nl-NL"/>
              <a:t>Amfibiën</a:t>
            </a:r>
          </a:p>
          <a:p>
            <a:pPr eaLnBrk="1" hangingPunct="1"/>
            <a:r>
              <a:rPr lang="en-US" altLang="nl-NL"/>
              <a:t>Reptielen</a:t>
            </a:r>
          </a:p>
          <a:p>
            <a:pPr eaLnBrk="1" hangingPunct="1"/>
            <a:r>
              <a:rPr lang="en-US" altLang="nl-NL"/>
              <a:t>Vogels</a:t>
            </a:r>
          </a:p>
          <a:p>
            <a:pPr eaLnBrk="1" hangingPunct="1"/>
            <a:r>
              <a:rPr lang="en-US" altLang="nl-NL"/>
              <a:t>Zoogdieren</a:t>
            </a:r>
            <a:endParaRPr lang="nl-NL" altLang="nl-NL"/>
          </a:p>
        </p:txBody>
      </p:sp>
      <p:pic>
        <p:nvPicPr>
          <p:cNvPr id="31746" name="Picture 2" descr="http://www.ellyhalfersschilderijen.nl/fotos/v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6448425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http://raym.deds.nl/kikker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1643063"/>
            <a:ext cx="630555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http://www.zoo-logics.com/reptielenpagina/sl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017737"/>
            <a:ext cx="65532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http://home.solcon.nl/hvinke/Vaklokaal%20biologie/Hot%20tomatoes/1zeearen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85750"/>
            <a:ext cx="72390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http://upload.wikimedia.org/wikipedia/commons/thumb/6/69/Kurre5.jpg/250px-Kurre5.jpg">
            <a:hlinkClick r:id="rId6" tooltip="Rode eekhoor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500188"/>
            <a:ext cx="23812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02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Planten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en-US" altLang="nl-NL" dirty="0" err="1"/>
              <a:t>Cel</a:t>
            </a:r>
            <a:r>
              <a:rPr lang="en-US" altLang="nl-NL" dirty="0"/>
              <a:t> met </a:t>
            </a:r>
            <a:r>
              <a:rPr lang="en-US" altLang="nl-NL" dirty="0" err="1"/>
              <a:t>celkern</a:t>
            </a:r>
            <a:r>
              <a:rPr lang="en-US" altLang="nl-NL" dirty="0"/>
              <a:t> </a:t>
            </a:r>
            <a:r>
              <a:rPr lang="en-US" altLang="nl-NL" dirty="0" err="1"/>
              <a:t>en</a:t>
            </a:r>
            <a:r>
              <a:rPr lang="en-US" altLang="nl-NL" dirty="0"/>
              <a:t> </a:t>
            </a:r>
            <a:r>
              <a:rPr lang="en-US" altLang="nl-NL" dirty="0" err="1"/>
              <a:t>celwand</a:t>
            </a:r>
            <a:endParaRPr lang="en-US" altLang="nl-NL" dirty="0"/>
          </a:p>
          <a:p>
            <a:pPr eaLnBrk="1" hangingPunct="1"/>
            <a:r>
              <a:rPr lang="en-US" altLang="nl-NL" dirty="0" err="1"/>
              <a:t>Celmembraan</a:t>
            </a:r>
            <a:r>
              <a:rPr lang="en-US" altLang="nl-NL" dirty="0"/>
              <a:t> </a:t>
            </a:r>
            <a:r>
              <a:rPr lang="en-US" altLang="nl-NL" dirty="0" err="1"/>
              <a:t>ligt</a:t>
            </a:r>
            <a:r>
              <a:rPr lang="en-US" altLang="nl-NL" dirty="0"/>
              <a:t> </a:t>
            </a:r>
            <a:r>
              <a:rPr lang="en-US" altLang="nl-NL" dirty="0" err="1"/>
              <a:t>strak</a:t>
            </a:r>
            <a:r>
              <a:rPr lang="en-US" altLang="nl-NL" dirty="0"/>
              <a:t> </a:t>
            </a:r>
            <a:r>
              <a:rPr lang="en-US" altLang="nl-NL" dirty="0" err="1"/>
              <a:t>tegen</a:t>
            </a:r>
            <a:r>
              <a:rPr lang="en-US" altLang="nl-NL" dirty="0"/>
              <a:t> </a:t>
            </a:r>
            <a:r>
              <a:rPr lang="en-US" altLang="nl-NL" dirty="0" err="1"/>
              <a:t>celwand</a:t>
            </a:r>
            <a:r>
              <a:rPr lang="en-US" altLang="nl-NL" dirty="0"/>
              <a:t> </a:t>
            </a:r>
            <a:r>
              <a:rPr lang="en-US" altLang="nl-NL" dirty="0" err="1"/>
              <a:t>aan</a:t>
            </a:r>
            <a:endParaRPr lang="en-US" altLang="nl-NL" dirty="0"/>
          </a:p>
          <a:p>
            <a:pPr eaLnBrk="1" hangingPunct="1"/>
            <a:r>
              <a:rPr lang="en-US" altLang="nl-NL" dirty="0" err="1"/>
              <a:t>Bladgroen</a:t>
            </a:r>
            <a:r>
              <a:rPr lang="en-US" altLang="nl-NL" dirty="0"/>
              <a:t> (!)</a:t>
            </a:r>
          </a:p>
          <a:p>
            <a:pPr eaLnBrk="1" hangingPunct="1"/>
            <a:r>
              <a:rPr lang="en-US" altLang="nl-NL" dirty="0" err="1"/>
              <a:t>Voorziet</a:t>
            </a:r>
            <a:r>
              <a:rPr lang="en-US" altLang="nl-NL" dirty="0"/>
              <a:t> in </a:t>
            </a:r>
            <a:r>
              <a:rPr lang="en-US" altLang="nl-NL" dirty="0" err="1"/>
              <a:t>zijn</a:t>
            </a:r>
            <a:r>
              <a:rPr lang="en-US" altLang="nl-NL" dirty="0"/>
              <a:t> </a:t>
            </a:r>
            <a:r>
              <a:rPr lang="en-US" altLang="nl-NL" dirty="0" err="1"/>
              <a:t>eigen</a:t>
            </a:r>
            <a:r>
              <a:rPr lang="en-US" altLang="nl-NL" dirty="0"/>
              <a:t> </a:t>
            </a:r>
            <a:r>
              <a:rPr lang="en-US" altLang="nl-NL" dirty="0" err="1"/>
              <a:t>voedsel</a:t>
            </a:r>
            <a:r>
              <a:rPr lang="en-US" altLang="nl-NL" dirty="0"/>
              <a:t> </a:t>
            </a:r>
            <a:r>
              <a:rPr lang="en-US" altLang="nl-NL" dirty="0">
                <a:sym typeface="Wingdings" panose="05000000000000000000" pitchFamily="2" charset="2"/>
              </a:rPr>
              <a:t> </a:t>
            </a:r>
            <a:r>
              <a:rPr lang="en-US" altLang="nl-NL" dirty="0" err="1">
                <a:sym typeface="Wingdings" panose="05000000000000000000" pitchFamily="2" charset="2"/>
              </a:rPr>
              <a:t>fotosynthese</a:t>
            </a:r>
            <a:endParaRPr lang="en-US" altLang="nl-NL" dirty="0">
              <a:sym typeface="Wingdings" panose="05000000000000000000" pitchFamily="2" charset="2"/>
            </a:endParaRPr>
          </a:p>
          <a:p>
            <a:pPr eaLnBrk="1" hangingPunct="1"/>
            <a:endParaRPr lang="en-US" altLang="nl-NL" dirty="0">
              <a:sym typeface="Wingdings" panose="05000000000000000000" pitchFamily="2" charset="2"/>
            </a:endParaRPr>
          </a:p>
          <a:p>
            <a:pPr eaLnBrk="1" hangingPunct="1"/>
            <a:endParaRPr lang="en-US" altLang="nl-NL" dirty="0">
              <a:sym typeface="Wingdings" panose="05000000000000000000" pitchFamily="2" charset="2"/>
            </a:endParaRPr>
          </a:p>
          <a:p>
            <a:pPr marL="0" indent="0" eaLnBrk="1" hangingPunct="1">
              <a:buNone/>
            </a:pPr>
            <a:r>
              <a:rPr lang="en-US" altLang="nl-NL" dirty="0">
                <a:sym typeface="Wingdings" panose="05000000000000000000" pitchFamily="2" charset="2"/>
              </a:rPr>
              <a:t>Water + </a:t>
            </a:r>
            <a:r>
              <a:rPr lang="en-US" altLang="nl-NL" dirty="0" err="1">
                <a:sym typeface="Wingdings" panose="05000000000000000000" pitchFamily="2" charset="2"/>
              </a:rPr>
              <a:t>Koolstofdioxide</a:t>
            </a:r>
            <a:r>
              <a:rPr lang="en-US" altLang="nl-NL" dirty="0">
                <a:sym typeface="Wingdings" panose="05000000000000000000" pitchFamily="2" charset="2"/>
              </a:rPr>
              <a:t> (</a:t>
            </a:r>
            <a:r>
              <a:rPr lang="en-US" altLang="nl-NL" dirty="0" err="1">
                <a:sym typeface="Wingdings" panose="05000000000000000000" pitchFamily="2" charset="2"/>
              </a:rPr>
              <a:t>zonlicht</a:t>
            </a:r>
            <a:r>
              <a:rPr lang="en-US" altLang="nl-NL" dirty="0">
                <a:sym typeface="Wingdings" panose="05000000000000000000" pitchFamily="2" charset="2"/>
              </a:rPr>
              <a:t>) Glucose + </a:t>
            </a:r>
            <a:r>
              <a:rPr lang="en-US" altLang="nl-NL" dirty="0" err="1">
                <a:sym typeface="Wingdings" panose="05000000000000000000" pitchFamily="2" charset="2"/>
              </a:rPr>
              <a:t>zuurstof</a:t>
            </a:r>
            <a:endParaRPr lang="en-US" altLang="nl-NL" dirty="0"/>
          </a:p>
          <a:p>
            <a:pPr eaLnBrk="1" hangingPunct="1"/>
            <a:endParaRPr lang="nl-NL" altLang="nl-NL" dirty="0"/>
          </a:p>
        </p:txBody>
      </p:sp>
      <p:pic>
        <p:nvPicPr>
          <p:cNvPr id="26626" name="Picture 2" descr="http://biologiepagina.nl/Brugklasnieuw/Planten/oefentoetsSO/plantcell%5B1%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7" y="1340768"/>
            <a:ext cx="44672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6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/>
              <a:t>Indeling </a:t>
            </a:r>
            <a:r>
              <a:rPr lang="en-US" altLang="nl-NL">
                <a:solidFill>
                  <a:srgbClr val="FF0000"/>
                </a:solidFill>
              </a:rPr>
              <a:t>plantenrijk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nl-NL"/>
              <a:t>Wieren (algen)</a:t>
            </a:r>
          </a:p>
          <a:p>
            <a:pPr eaLnBrk="1" hangingPunct="1"/>
            <a:r>
              <a:rPr lang="en-US" altLang="nl-NL"/>
              <a:t>Zaadplanten</a:t>
            </a:r>
          </a:p>
          <a:p>
            <a:pPr lvl="1" eaLnBrk="1" hangingPunct="1"/>
            <a:r>
              <a:rPr lang="en-US" altLang="nl-NL"/>
              <a:t>Naaktzadigen</a:t>
            </a:r>
          </a:p>
          <a:p>
            <a:pPr lvl="1" eaLnBrk="1" hangingPunct="1"/>
            <a:r>
              <a:rPr lang="en-US" altLang="nl-NL"/>
              <a:t>Bedektzadigen</a:t>
            </a:r>
          </a:p>
          <a:p>
            <a:pPr eaLnBrk="1" hangingPunct="1"/>
            <a:r>
              <a:rPr lang="en-US" altLang="nl-NL"/>
              <a:t>Sporenplanten</a:t>
            </a:r>
          </a:p>
          <a:p>
            <a:pPr lvl="1" eaLnBrk="1" hangingPunct="1"/>
            <a:r>
              <a:rPr lang="en-US" altLang="nl-NL"/>
              <a:t>Varens</a:t>
            </a:r>
          </a:p>
          <a:p>
            <a:pPr lvl="1" eaLnBrk="1" hangingPunct="1"/>
            <a:r>
              <a:rPr lang="en-US" altLang="nl-NL"/>
              <a:t>Mossen</a:t>
            </a:r>
          </a:p>
          <a:p>
            <a:pPr lvl="1" eaLnBrk="1" hangingPunct="1"/>
            <a:r>
              <a:rPr lang="en-US" altLang="nl-NL"/>
              <a:t>Paardenstaarten</a:t>
            </a:r>
            <a:endParaRPr lang="nl-NL" altLang="nl-NL"/>
          </a:p>
        </p:txBody>
      </p:sp>
      <p:pic>
        <p:nvPicPr>
          <p:cNvPr id="32770" name="Picture 2" descr="http://valkenswaard.allesvan.nl/images/story/av-valkenswaard/209939/Blauwa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1214438"/>
            <a:ext cx="64389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ttp://www.trekpaarden.be/RmTgezondheid/vergiftigingen/beelden/plant042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85750"/>
            <a:ext cx="4429125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48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Schimmels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nl-NL"/>
              <a:t>Lijken op planten</a:t>
            </a:r>
          </a:p>
          <a:p>
            <a:pPr eaLnBrk="1" hangingPunct="1"/>
            <a:r>
              <a:rPr lang="en-US" altLang="nl-NL"/>
              <a:t>Celkern, Celwand, Celmembraan</a:t>
            </a:r>
          </a:p>
          <a:p>
            <a:pPr eaLnBrk="1" hangingPunct="1"/>
            <a:r>
              <a:rPr lang="en-US" altLang="nl-NL"/>
              <a:t>Geen bladgroenkorrels!</a:t>
            </a:r>
          </a:p>
          <a:p>
            <a:pPr eaLnBrk="1" hangingPunct="1"/>
            <a:r>
              <a:rPr lang="en-US" altLang="nl-NL"/>
              <a:t>Hebben (resten van) andere organismen nodig om te kunnen overleven</a:t>
            </a:r>
          </a:p>
          <a:p>
            <a:pPr eaLnBrk="1" hangingPunct="1"/>
            <a:endParaRPr lang="nl-NL" altLang="nl-NL"/>
          </a:p>
        </p:txBody>
      </p:sp>
      <p:pic>
        <p:nvPicPr>
          <p:cNvPr id="23554" name="Picture 2" descr="http://www.medicalfacts.nl/wp-content/penicillium-chrysogen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14438"/>
            <a:ext cx="33337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46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Bacteriën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/>
              <a:t>GEEN </a:t>
            </a:r>
            <a:r>
              <a:rPr lang="en-US" dirty="0" err="1"/>
              <a:t>celkern</a:t>
            </a:r>
            <a:r>
              <a:rPr lang="en-US" dirty="0"/>
              <a:t> (!)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err="1"/>
              <a:t>Celwand</a:t>
            </a:r>
            <a:r>
              <a:rPr lang="en-US" dirty="0"/>
              <a:t> en </a:t>
            </a:r>
            <a:r>
              <a:rPr lang="en-US" dirty="0" err="1"/>
              <a:t>celmembraan</a:t>
            </a: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bladgroenkorrels</a:t>
            </a:r>
            <a:endParaRPr lang="en-US" dirty="0"/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err="1"/>
              <a:t>Heeft</a:t>
            </a:r>
            <a:r>
              <a:rPr lang="en-US" dirty="0"/>
              <a:t> (</a:t>
            </a:r>
            <a:r>
              <a:rPr lang="en-US" dirty="0" err="1"/>
              <a:t>resten</a:t>
            </a:r>
            <a:r>
              <a:rPr lang="en-US" dirty="0"/>
              <a:t> van)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organismen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om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overleven</a:t>
            </a:r>
            <a:endParaRPr lang="nl-NL" dirty="0"/>
          </a:p>
          <a:p>
            <a:pPr eaLnBrk="1" hangingPunct="1">
              <a:buFont typeface="Arial" charset="0"/>
              <a:buNone/>
              <a:defRPr/>
            </a:pPr>
            <a:endParaRPr lang="nl-NL" dirty="0">
              <a:hlinkClick r:id="rId2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nl-NL" dirty="0"/>
          </a:p>
        </p:txBody>
      </p:sp>
      <p:pic>
        <p:nvPicPr>
          <p:cNvPr id="30722" name="Picture 2" descr="Bestand:Bacillus subtilis Gram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41438"/>
            <a:ext cx="6991350" cy="524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Neem over en zet een kruisje</a:t>
            </a:r>
            <a:endParaRPr lang="nl-NL" altLang="nl-NL">
              <a:solidFill>
                <a:srgbClr val="FF0000"/>
              </a:solidFill>
            </a:endParaRP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401050" cy="468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7260">
                <a:tc>
                  <a:txBody>
                    <a:bodyPr/>
                    <a:lstStyle/>
                    <a:p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Dieren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Planten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Schimmels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Bacteri</a:t>
                      </a:r>
                      <a:r>
                        <a:rPr lang="en-US" sz="2400">
                          <a:latin typeface="Calibri"/>
                        </a:rPr>
                        <a:t>ë</a:t>
                      </a:r>
                      <a:r>
                        <a:rPr lang="en-US" sz="2400"/>
                        <a:t>n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Celkern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Celwand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Bladgroen-korrels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Voedt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zichzelf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3590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>
                <a:solidFill>
                  <a:srgbClr val="FF0000"/>
                </a:solidFill>
              </a:rPr>
              <a:t>Neem over en zet een kruisje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nl-NL" altLang="nl-NL"/>
          </a:p>
        </p:txBody>
      </p:sp>
      <p:graphicFrame>
        <p:nvGraphicFramePr>
          <p:cNvPr id="4" name="Tijdelijke aanduiding voor inhoud 3"/>
          <p:cNvGraphicFramePr>
            <a:graphicFrameLocks/>
          </p:cNvGraphicFramePr>
          <p:nvPr/>
        </p:nvGraphicFramePr>
        <p:xfrm>
          <a:off x="457200" y="1600200"/>
          <a:ext cx="8401050" cy="468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76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37260">
                <a:tc>
                  <a:txBody>
                    <a:bodyPr/>
                    <a:lstStyle/>
                    <a:p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Dieren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Planten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Schimmels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Bacteri</a:t>
                      </a:r>
                      <a:r>
                        <a:rPr lang="en-US" sz="2400" dirty="0" err="1">
                          <a:latin typeface="Calibri"/>
                        </a:rPr>
                        <a:t>ë</a:t>
                      </a:r>
                      <a:r>
                        <a:rPr lang="en-US" sz="2400" dirty="0" err="1"/>
                        <a:t>n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Celkern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Celwand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Bladgroen-korrels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260">
                <a:tc>
                  <a:txBody>
                    <a:bodyPr/>
                    <a:lstStyle/>
                    <a:p>
                      <a:r>
                        <a:rPr lang="en-US" sz="2400" dirty="0" err="1"/>
                        <a:t>Voedt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zichzelf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8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Wat gaan we doen vandaag?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Waar gaat het vak eigenlijk over?</a:t>
            </a:r>
          </a:p>
          <a:p>
            <a:r>
              <a:rPr lang="nl-NL" dirty="0"/>
              <a:t>Welke dingen zijn belangrijk bij de onderdelen van dit vak?</a:t>
            </a:r>
          </a:p>
          <a:p>
            <a:r>
              <a:rPr lang="nl-NL" dirty="0"/>
              <a:t>Wat voor soort vragen kan ik verwachten?</a:t>
            </a:r>
          </a:p>
        </p:txBody>
      </p:sp>
    </p:spTree>
    <p:extLst>
      <p:ext uri="{BB962C8B-B14F-4D97-AF65-F5344CB8AC3E}">
        <p14:creationId xmlns:p14="http://schemas.microsoft.com/office/powerpoint/2010/main" val="3960136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Instandhouding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6457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Bloedsomloop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00" t="18782" r="63125" b="9628"/>
          <a:stretch/>
        </p:blipFill>
        <p:spPr>
          <a:xfrm>
            <a:off x="1511660" y="1844824"/>
            <a:ext cx="6120680" cy="485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94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Kunstnier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50" t="25007" r="64875" b="12741"/>
          <a:stretch/>
        </p:blipFill>
        <p:spPr>
          <a:xfrm>
            <a:off x="2159732" y="1844824"/>
            <a:ext cx="4824536" cy="459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82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Insuline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l="13283" t="16734" r="66049" b="22235"/>
          <a:stretch/>
        </p:blipFill>
        <p:spPr>
          <a:xfrm>
            <a:off x="457200" y="1600200"/>
            <a:ext cx="6131024" cy="50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339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De weg van het voedsel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NL" altLang="nl-NL"/>
              <a:t>Binnenkomst in je mond</a:t>
            </a:r>
          </a:p>
          <a:p>
            <a:pPr lvl="1"/>
            <a:r>
              <a:rPr lang="nl-NL" altLang="nl-NL"/>
              <a:t>Proeven</a:t>
            </a:r>
          </a:p>
          <a:p>
            <a:pPr lvl="1"/>
            <a:r>
              <a:rPr lang="nl-NL" altLang="nl-NL"/>
              <a:t>Ruiken</a:t>
            </a:r>
          </a:p>
          <a:p>
            <a:r>
              <a:rPr lang="nl-NL" altLang="nl-NL"/>
              <a:t>Goed kauwen</a:t>
            </a:r>
          </a:p>
          <a:p>
            <a:pPr lvl="1"/>
            <a:r>
              <a:rPr lang="nl-NL" altLang="nl-NL"/>
              <a:t>Beter doorslikken</a:t>
            </a:r>
          </a:p>
          <a:p>
            <a:pPr lvl="1"/>
            <a:r>
              <a:rPr lang="nl-NL" altLang="nl-NL"/>
              <a:t>Speeksel heeft groter oppervlakte om op in te werken</a:t>
            </a:r>
          </a:p>
          <a:p>
            <a:pPr lvl="1"/>
            <a:r>
              <a:rPr lang="nl-NL" altLang="nl-NL"/>
              <a:t>Het enzym Amylase breekt zetmeel af tot glucose</a:t>
            </a:r>
          </a:p>
          <a:p>
            <a:pPr lvl="1">
              <a:buFont typeface="Arial" panose="020B0604020202020204" pitchFamily="34" charset="0"/>
              <a:buNone/>
            </a:pPr>
            <a:endParaRPr lang="nl-NL" altLang="nl-NL"/>
          </a:p>
        </p:txBody>
      </p:sp>
      <p:sp>
        <p:nvSpPr>
          <p:cNvPr id="6148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nl-NL" altLang="nl-NL"/>
          </a:p>
        </p:txBody>
      </p:sp>
      <p:pic>
        <p:nvPicPr>
          <p:cNvPr id="6149" name="Picture 6" descr="http://biologie.stmichaelcollege.nl/images/code/zintuige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214438"/>
            <a:ext cx="30765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4027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solidFill>
                  <a:srgbClr val="FF0000"/>
                </a:solidFill>
              </a:rPr>
              <a:t>Slokdarm &amp; Maag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7171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7172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altLang="nl-NL"/>
              <a:t>Via keel komt voedsel in de slokdarm</a:t>
            </a:r>
          </a:p>
          <a:p>
            <a:endParaRPr lang="nl-NL" altLang="nl-NL"/>
          </a:p>
          <a:p>
            <a:r>
              <a:rPr lang="nl-NL" altLang="nl-NL"/>
              <a:t>Perst eten naar de maag</a:t>
            </a:r>
          </a:p>
          <a:p>
            <a:r>
              <a:rPr lang="nl-NL" altLang="nl-NL"/>
              <a:t>In de maag komt er maagzuur bij (pH 2)</a:t>
            </a:r>
          </a:p>
          <a:p>
            <a:r>
              <a:rPr lang="nl-NL" altLang="nl-NL"/>
              <a:t>Eiwitten splitsen</a:t>
            </a:r>
          </a:p>
          <a:p>
            <a:endParaRPr lang="nl-NL" altLang="nl-NL"/>
          </a:p>
          <a:p>
            <a:endParaRPr lang="nl-NL" altLang="nl-NL"/>
          </a:p>
        </p:txBody>
      </p:sp>
      <p:pic>
        <p:nvPicPr>
          <p:cNvPr id="7173" name="Picture 7" descr="http://www.casaspider.com/latios/loll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571625"/>
            <a:ext cx="3643312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3114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Dunne darm</a:t>
            </a:r>
          </a:p>
        </p:txBody>
      </p:sp>
      <p:sp>
        <p:nvSpPr>
          <p:cNvPr id="8195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514350" indent="-514350"/>
            <a:r>
              <a:rPr lang="nl-NL" altLang="nl-NL"/>
              <a:t>Twaalfvingerige darm</a:t>
            </a:r>
          </a:p>
          <a:p>
            <a:pPr marL="914400" lvl="1" indent="-514350"/>
            <a:r>
              <a:rPr lang="nl-NL" altLang="nl-NL"/>
              <a:t>Alvleesklier</a:t>
            </a:r>
          </a:p>
          <a:p>
            <a:pPr marL="1314450" lvl="2" indent="-514350"/>
            <a:r>
              <a:rPr lang="nl-NL" altLang="nl-NL"/>
              <a:t>Enzymen voor de vertering van eiwitten en koolhydraten</a:t>
            </a:r>
          </a:p>
          <a:p>
            <a:pPr marL="914400" lvl="1" indent="-514350"/>
            <a:r>
              <a:rPr lang="nl-NL" altLang="nl-NL"/>
              <a:t>Lever </a:t>
            </a:r>
          </a:p>
          <a:p>
            <a:pPr marL="1314450" lvl="2" indent="-514350"/>
            <a:r>
              <a:rPr lang="nl-NL" altLang="nl-NL">
                <a:sym typeface="Wingdings" panose="05000000000000000000" pitchFamily="2" charset="2"/>
              </a:rPr>
              <a:t>Gal splitst vetten in kleinere stukjes</a:t>
            </a:r>
          </a:p>
          <a:p>
            <a:pPr marL="514350" indent="-514350"/>
            <a:r>
              <a:rPr lang="nl-NL" altLang="nl-NL">
                <a:sym typeface="Wingdings" panose="05000000000000000000" pitchFamily="2" charset="2"/>
              </a:rPr>
              <a:t>Kronkeldarm</a:t>
            </a:r>
          </a:p>
          <a:p>
            <a:pPr marL="914400" lvl="1" indent="-514350"/>
            <a:r>
              <a:rPr lang="nl-NL" altLang="nl-NL">
                <a:sym typeface="Wingdings" panose="05000000000000000000" pitchFamily="2" charset="2"/>
              </a:rPr>
              <a:t>Opname verteerd voedsel in bloed</a:t>
            </a:r>
          </a:p>
          <a:p>
            <a:pPr marL="514350" indent="-514350">
              <a:buFont typeface="Arial" panose="020B0604020202020204" pitchFamily="34" charset="0"/>
              <a:buNone/>
            </a:pPr>
            <a:endParaRPr lang="nl-NL" altLang="nl-NL">
              <a:sym typeface="Wingdings" panose="05000000000000000000" pitchFamily="2" charset="2"/>
            </a:endParaRPr>
          </a:p>
        </p:txBody>
      </p:sp>
      <p:sp>
        <p:nvSpPr>
          <p:cNvPr id="8196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8197" name="Picture 6" descr="http://www.museumkennis.nl/sites/nnm.dossiers/contents/i003646/dunnedarmtotaal2_3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714500"/>
            <a:ext cx="33337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Rechte verbindingslijn met pijl 7"/>
          <p:cNvCxnSpPr/>
          <p:nvPr/>
        </p:nvCxnSpPr>
        <p:spPr>
          <a:xfrm rot="16200000" flipH="1">
            <a:off x="5929312" y="3857626"/>
            <a:ext cx="500063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met pijl 9"/>
          <p:cNvCxnSpPr/>
          <p:nvPr/>
        </p:nvCxnSpPr>
        <p:spPr>
          <a:xfrm rot="5400000" flipH="1" flipV="1">
            <a:off x="6715125" y="4143376"/>
            <a:ext cx="357187" cy="214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266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Bloedsomloop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nl-NL" dirty="0"/>
              <a:t>Dubbel</a:t>
            </a:r>
          </a:p>
        </p:txBody>
      </p:sp>
      <p:pic>
        <p:nvPicPr>
          <p:cNvPr id="1028" name="Picture 4" descr="Afbeeldingsresultaat voor enkele bloedsomloo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0414" y="2174875"/>
            <a:ext cx="227375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nl-NL" dirty="0"/>
              <a:t>Enkel</a:t>
            </a:r>
          </a:p>
        </p:txBody>
      </p:sp>
      <p:pic>
        <p:nvPicPr>
          <p:cNvPr id="1026" name="Picture 2" descr="Afbeeldingsresultaat voor bloedsomloo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9251"/>
            <a:ext cx="3840163" cy="384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enkele bloedsomloo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33" y="2174875"/>
            <a:ext cx="2273759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897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Dikke darm</a:t>
            </a:r>
          </a:p>
        </p:txBody>
      </p:sp>
      <p:sp>
        <p:nvSpPr>
          <p:cNvPr id="9219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NL" altLang="nl-NL"/>
              <a:t>Vocht onttrekken aan voedsel</a:t>
            </a:r>
          </a:p>
          <a:p>
            <a:r>
              <a:rPr lang="nl-NL" altLang="nl-NL"/>
              <a:t>1 kg bacteriën</a:t>
            </a:r>
          </a:p>
          <a:p>
            <a:r>
              <a:rPr lang="nl-NL" altLang="nl-NL"/>
              <a:t>Opname voedingsstoffen</a:t>
            </a:r>
          </a:p>
          <a:p>
            <a:r>
              <a:rPr lang="nl-NL" altLang="nl-NL"/>
              <a:t>Endeldarm </a:t>
            </a:r>
            <a:r>
              <a:rPr lang="nl-NL" altLang="nl-NL">
                <a:sym typeface="Wingdings" panose="05000000000000000000" pitchFamily="2" charset="2"/>
              </a:rPr>
              <a:t> ontlasting</a:t>
            </a:r>
          </a:p>
          <a:p>
            <a:r>
              <a:rPr lang="nl-NL" altLang="nl-NL">
                <a:sym typeface="Wingdings" panose="05000000000000000000" pitchFamily="2" charset="2"/>
              </a:rPr>
              <a:t>Anus</a:t>
            </a:r>
            <a:endParaRPr lang="nl-NL" altLang="nl-NL"/>
          </a:p>
        </p:txBody>
      </p:sp>
      <p:sp>
        <p:nvSpPr>
          <p:cNvPr id="9220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9221" name="Picture 2" descr="http://www.chirurgen-orthopeden-emmen.nl/images/col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714500"/>
            <a:ext cx="3810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996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solidFill>
                  <a:srgbClr val="FF0000"/>
                </a:solidFill>
              </a:rPr>
              <a:t>Organenschort</a:t>
            </a:r>
          </a:p>
        </p:txBody>
      </p:sp>
      <p:sp>
        <p:nvSpPr>
          <p:cNvPr id="10243" name="Tijdelijke aanduiding voor inhoud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10244" name="Picture 2" descr="http://www.hyms.ac.uk/admissions/widening/images/marylittl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5" y="1700213"/>
            <a:ext cx="2951163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00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Hoe nieuwsgierig ben jij?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6" name="WU0oplySyT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5246" y="1948912"/>
            <a:ext cx="7393508" cy="415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4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Bouwstoffen</a:t>
            </a:r>
          </a:p>
        </p:txBody>
      </p:sp>
      <p:sp>
        <p:nvSpPr>
          <p:cNvPr id="12291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Zorgen dat je lichaam kan groeien en ontwikkelen</a:t>
            </a:r>
          </a:p>
          <a:p>
            <a:pPr lvl="1"/>
            <a:r>
              <a:rPr lang="nl-NL" altLang="nl-NL"/>
              <a:t>Eiwitten</a:t>
            </a:r>
          </a:p>
          <a:p>
            <a:pPr lvl="1"/>
            <a:r>
              <a:rPr lang="nl-NL" altLang="nl-NL"/>
              <a:t>Mineralen (Calcium)</a:t>
            </a:r>
          </a:p>
          <a:p>
            <a:pPr lvl="1"/>
            <a:r>
              <a:rPr lang="nl-NL" altLang="nl-NL"/>
              <a:t>Vetten</a:t>
            </a:r>
          </a:p>
          <a:p>
            <a:pPr lvl="1"/>
            <a:r>
              <a:rPr lang="nl-NL" altLang="nl-NL"/>
              <a:t>Koolhydraten (Suikers)</a:t>
            </a:r>
          </a:p>
          <a:p>
            <a:pPr lvl="1"/>
            <a:r>
              <a:rPr lang="nl-NL" altLang="nl-NL"/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101888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Brandstoffen</a:t>
            </a:r>
          </a:p>
        </p:txBody>
      </p:sp>
      <p:sp>
        <p:nvSpPr>
          <p:cNvPr id="133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Worden in het lichaam omgezet in energie</a:t>
            </a:r>
          </a:p>
          <a:p>
            <a:pPr lvl="1"/>
            <a:r>
              <a:rPr lang="nl-NL" altLang="nl-NL"/>
              <a:t>Koolhydraten (suikers en zetmeel)</a:t>
            </a:r>
          </a:p>
          <a:p>
            <a:pPr lvl="1"/>
            <a:r>
              <a:rPr lang="nl-NL" altLang="nl-NL"/>
              <a:t>Vetten</a:t>
            </a:r>
          </a:p>
        </p:txBody>
      </p:sp>
    </p:spTree>
    <p:extLst>
      <p:ext uri="{BB962C8B-B14F-4D97-AF65-F5344CB8AC3E}">
        <p14:creationId xmlns:p14="http://schemas.microsoft.com/office/powerpoint/2010/main" val="16399331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>
                <a:solidFill>
                  <a:srgbClr val="FF0000"/>
                </a:solidFill>
              </a:rPr>
              <a:t>Regelstoffen (Hormonen)</a:t>
            </a:r>
          </a:p>
        </p:txBody>
      </p:sp>
      <p:sp>
        <p:nvSpPr>
          <p:cNvPr id="1433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dirty="0"/>
              <a:t>Zorgen dat ons lichaam goed functioneert (bv menstruatiecyclus)</a:t>
            </a:r>
          </a:p>
          <a:p>
            <a:pPr lvl="1"/>
            <a:r>
              <a:rPr lang="nl-NL" altLang="nl-NL" dirty="0"/>
              <a:t>Vitaminen</a:t>
            </a:r>
          </a:p>
          <a:p>
            <a:pPr lvl="1"/>
            <a:r>
              <a:rPr lang="nl-NL" altLang="nl-NL" dirty="0"/>
              <a:t>Mineralen (kalium en fosfor)</a:t>
            </a:r>
          </a:p>
          <a:p>
            <a:pPr lvl="1"/>
            <a:r>
              <a:rPr lang="nl-NL" altLang="nl-NL" dirty="0"/>
              <a:t>Eiwitten (als basis voor enzymen)</a:t>
            </a:r>
          </a:p>
          <a:p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2649426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Gedrag en Interactie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03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Voorbeeldvraag</a:t>
            </a:r>
            <a:br>
              <a:rPr lang="nl-NL" dirty="0"/>
            </a:br>
            <a:r>
              <a:rPr lang="nl-NL" i="1" dirty="0"/>
              <a:t>Mimicry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737" t="30784" r="67650" b="5538"/>
          <a:stretch/>
        </p:blipFill>
        <p:spPr>
          <a:xfrm>
            <a:off x="611560" y="2060848"/>
            <a:ext cx="3629174" cy="3312368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595" t="30784" r="66226" b="37502"/>
          <a:stretch/>
        </p:blipFill>
        <p:spPr>
          <a:xfrm>
            <a:off x="4228902" y="2060848"/>
            <a:ext cx="4118857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364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Voorbeeldvraag</a:t>
            </a:r>
            <a:br>
              <a:rPr lang="nl-NL" dirty="0"/>
            </a:br>
            <a:r>
              <a:rPr lang="nl-NL" i="1" dirty="0"/>
              <a:t>Voedselketen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737" t="24442" r="69433" b="12132"/>
          <a:stretch/>
        </p:blipFill>
        <p:spPr>
          <a:xfrm>
            <a:off x="611560" y="1844824"/>
            <a:ext cx="3744416" cy="3744416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481" t="38056" r="60774" b="23888"/>
          <a:stretch/>
        </p:blipFill>
        <p:spPr>
          <a:xfrm>
            <a:off x="4283460" y="1844824"/>
            <a:ext cx="486054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29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Darwin</a:t>
            </a:r>
          </a:p>
        </p:txBody>
      </p:sp>
      <p:sp>
        <p:nvSpPr>
          <p:cNvPr id="9219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nl-NL" altLang="nl-NL"/>
          </a:p>
          <a:p>
            <a:pPr>
              <a:buFont typeface="Arial" panose="020B0604020202020204" pitchFamily="34" charset="0"/>
              <a:buNone/>
            </a:pPr>
            <a:endParaRPr lang="nl-NL" altLang="nl-NL"/>
          </a:p>
          <a:p>
            <a:endParaRPr lang="nl-NL" altLang="nl-NL"/>
          </a:p>
          <a:p>
            <a:endParaRPr lang="nl-NL" altLang="nl-NL"/>
          </a:p>
          <a:p>
            <a:endParaRPr lang="nl-NL" altLang="nl-NL"/>
          </a:p>
          <a:p>
            <a:pPr>
              <a:buFont typeface="Arial" panose="020B0604020202020204" pitchFamily="34" charset="0"/>
              <a:buNone/>
            </a:pPr>
            <a:endParaRPr lang="nl-NL" altLang="nl-NL"/>
          </a:p>
        </p:txBody>
      </p:sp>
      <p:sp>
        <p:nvSpPr>
          <p:cNvPr id="9220" name="Tijdelijke aanduiding voor inhoud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altLang="nl-NL"/>
              <a:t>1809-1882</a:t>
            </a:r>
          </a:p>
          <a:p>
            <a:r>
              <a:rPr lang="nl-NL" altLang="nl-NL"/>
              <a:t>Medicijnen</a:t>
            </a:r>
          </a:p>
          <a:p>
            <a:r>
              <a:rPr lang="nl-NL" altLang="nl-NL"/>
              <a:t>Beagle</a:t>
            </a:r>
          </a:p>
          <a:p>
            <a:r>
              <a:rPr lang="nl-NL" altLang="nl-NL"/>
              <a:t>Trouwt met nicht</a:t>
            </a:r>
          </a:p>
          <a:p>
            <a:pPr lvl="1"/>
            <a:r>
              <a:rPr lang="nl-NL" altLang="nl-NL"/>
              <a:t>Sowieso beter dan een hond</a:t>
            </a:r>
          </a:p>
          <a:p>
            <a:pPr lvl="1"/>
            <a:r>
              <a:rPr lang="nl-NL" altLang="nl-NL"/>
              <a:t>Minder geld voor boeken</a:t>
            </a:r>
          </a:p>
          <a:p>
            <a:pPr lvl="1"/>
            <a:r>
              <a:rPr lang="nl-NL" altLang="nl-NL"/>
              <a:t>Enorme tijdsverspilling</a:t>
            </a:r>
          </a:p>
          <a:p>
            <a:r>
              <a:rPr lang="nl-NL" altLang="nl-NL"/>
              <a:t>10 kinderen</a:t>
            </a:r>
          </a:p>
        </p:txBody>
      </p:sp>
      <p:pic>
        <p:nvPicPr>
          <p:cNvPr id="9221" name="Picture 6" descr="http://upload.wikimedia.org/wikipedia/commons/3/3c/Charles_Darwin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57338"/>
            <a:ext cx="35845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732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Reis rond de wereld</a:t>
            </a:r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nl-NL" altLang="nl-NL"/>
          </a:p>
        </p:txBody>
      </p:sp>
      <p:pic>
        <p:nvPicPr>
          <p:cNvPr id="10244" name="Picture 4" descr="http://upload.wikimedia.org/wikipedia/commons/4/42/Voyage_of_the_Beag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643063"/>
            <a:ext cx="80010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http://curiousexpeditions.org/wp-content/uploads/2009/02/beag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588" y="1214438"/>
            <a:ext cx="253841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47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Evolutietheorie</a:t>
            </a:r>
          </a:p>
        </p:txBody>
      </p:sp>
      <p:sp>
        <p:nvSpPr>
          <p:cNvPr id="12291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/>
              <a:t>Binnen een soort zijn alle individuen een beetje verschillend, deze verschillen berusten op erfelijke eigenschappen</a:t>
            </a:r>
          </a:p>
          <a:p>
            <a:pPr marL="514350" indent="-514350">
              <a:buFont typeface="Calibri" panose="020F0502020204030204" pitchFamily="34" charset="0"/>
              <a:buAutoNum type="arabicPeriod"/>
            </a:pPr>
            <a:r>
              <a:rPr lang="nl-NL" altLang="nl-NL"/>
              <a:t>“Survival of the fittest”</a:t>
            </a:r>
          </a:p>
          <a:p>
            <a:pPr marL="514350" indent="-514350">
              <a:buFont typeface="Arial" panose="020B0604020202020204" pitchFamily="34" charset="0"/>
              <a:buNone/>
            </a:pPr>
            <a:r>
              <a:rPr lang="nl-NL" altLang="nl-NL"/>
              <a:t>	Het organisme met de eigenschap die het best is aangepast aan de natuurlijke omstandigheden, zal de meeste nakomelingen produceren</a:t>
            </a:r>
          </a:p>
          <a:p>
            <a:pPr marL="514350" indent="-514350">
              <a:buFont typeface="Calibri" panose="020F0502020204030204" pitchFamily="34" charset="0"/>
              <a:buAutoNum type="arabicPeriod" startAt="3"/>
            </a:pPr>
            <a:r>
              <a:rPr lang="nl-NL" altLang="nl-NL"/>
              <a:t>Door geografische isolatie ontstaat er soortvorming</a:t>
            </a:r>
          </a:p>
          <a:p>
            <a:pPr marL="514350" indent="-514350">
              <a:buFont typeface="Calibri" panose="020F0502020204030204" pitchFamily="34" charset="0"/>
              <a:buAutoNum type="arabicPeriod" startAt="3"/>
            </a:pPr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166592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Aanpassing &amp; Voedsel</a:t>
            </a:r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Vorm</a:t>
            </a:r>
          </a:p>
          <a:p>
            <a:r>
              <a:rPr lang="nl-NL" altLang="nl-NL"/>
              <a:t>Licht</a:t>
            </a:r>
          </a:p>
          <a:p>
            <a:pPr>
              <a:buFont typeface="Arial" panose="020B0604020202020204" pitchFamily="34" charset="0"/>
              <a:buNone/>
            </a:pPr>
            <a:endParaRPr lang="nl-NL" altLang="nl-NL"/>
          </a:p>
          <a:p>
            <a:pPr>
              <a:buFont typeface="Arial" panose="020B0604020202020204" pitchFamily="34" charset="0"/>
              <a:buNone/>
            </a:pPr>
            <a:r>
              <a:rPr lang="nl-NL" altLang="nl-NL"/>
              <a:t>Niche is het totaal aan benodigdheden voor een soort om te kunnen overleven.</a:t>
            </a:r>
          </a:p>
        </p:txBody>
      </p:sp>
      <p:pic>
        <p:nvPicPr>
          <p:cNvPr id="17412" name="Picture 2" descr="Bekijk de afbeelding op ware groott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428750"/>
            <a:ext cx="221456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412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FF0000"/>
                </a:solidFill>
              </a:rPr>
              <a:t>N&amp;T in het basisonderwijs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defRPr sz="1800"/>
            </a:pPr>
            <a:r>
              <a:rPr lang="nl-NL" sz="2400" b="1" dirty="0" err="1"/>
              <a:t>Vakinhoud</a:t>
            </a:r>
            <a:endParaRPr lang="nl-NL" sz="2400" b="1" dirty="0"/>
          </a:p>
          <a:p>
            <a:pPr marL="342900" lvl="1" indent="0">
              <a:spcBef>
                <a:spcPts val="450"/>
              </a:spcBef>
              <a:buNone/>
              <a:defRPr sz="1800"/>
            </a:pPr>
            <a:r>
              <a:rPr lang="nl-NL" sz="2100" dirty="0"/>
              <a:t>vb. Welke weg legt het voedsel af in ons lichaam?</a:t>
            </a:r>
          </a:p>
          <a:p>
            <a:pPr marL="342900" lvl="1" indent="0">
              <a:spcBef>
                <a:spcPts val="450"/>
              </a:spcBef>
              <a:buNone/>
              <a:defRPr sz="1800"/>
            </a:pPr>
            <a:endParaRPr lang="nl-NL" sz="2100" dirty="0"/>
          </a:p>
          <a:p>
            <a:pPr lvl="0">
              <a:defRPr sz="1800"/>
            </a:pPr>
            <a:r>
              <a:rPr lang="nl-NL" sz="2400" b="1" dirty="0"/>
              <a:t>Vaardigheden</a:t>
            </a:r>
          </a:p>
          <a:p>
            <a:pPr marL="342900" lvl="1" indent="0">
              <a:spcBef>
                <a:spcPts val="450"/>
              </a:spcBef>
              <a:buNone/>
              <a:defRPr sz="1800"/>
            </a:pPr>
            <a:r>
              <a:rPr lang="nl-NL" sz="2100" dirty="0"/>
              <a:t>vb. Plant kunnen determineren </a:t>
            </a:r>
            <a:r>
              <a:rPr lang="nl-NL" sz="2100" dirty="0" err="1"/>
              <a:t>mbv</a:t>
            </a:r>
            <a:r>
              <a:rPr lang="nl-NL" sz="2100" dirty="0"/>
              <a:t> zoekkaart</a:t>
            </a:r>
          </a:p>
          <a:p>
            <a:pPr marL="342900" lvl="1" indent="0">
              <a:spcBef>
                <a:spcPts val="450"/>
              </a:spcBef>
              <a:buNone/>
              <a:defRPr sz="1800"/>
            </a:pPr>
            <a:endParaRPr lang="nl-NL" sz="2100" dirty="0"/>
          </a:p>
          <a:p>
            <a:pPr lvl="0">
              <a:defRPr sz="1800"/>
            </a:pPr>
            <a:r>
              <a:rPr lang="nl-NL" sz="2400" b="1" dirty="0"/>
              <a:t>Houding (Attitude)</a:t>
            </a:r>
          </a:p>
          <a:p>
            <a:pPr marL="342900" lvl="1" indent="0">
              <a:spcBef>
                <a:spcPts val="450"/>
              </a:spcBef>
              <a:buNone/>
              <a:defRPr sz="1800"/>
            </a:pPr>
            <a:r>
              <a:rPr lang="nl-NL" sz="2100" dirty="0"/>
              <a:t>vb. Zorg voor en interesse in omgeving </a:t>
            </a:r>
          </a:p>
          <a:p>
            <a:pPr marL="342900" lvl="1" indent="0">
              <a:spcBef>
                <a:spcPts val="450"/>
              </a:spcBef>
              <a:buNone/>
              <a:defRPr sz="1800"/>
            </a:pPr>
            <a:r>
              <a:rPr lang="nl-NL" sz="2100" dirty="0"/>
              <a:t>vb. Vragen durven stellen en onderzoeken 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8241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Aanpassing &amp; Vijanden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Schutkleur</a:t>
            </a:r>
          </a:p>
          <a:p>
            <a:r>
              <a:rPr lang="nl-NL" altLang="nl-NL"/>
              <a:t>Alarmkleur</a:t>
            </a:r>
          </a:p>
          <a:p>
            <a:r>
              <a:rPr lang="nl-NL" altLang="nl-NL"/>
              <a:t>Mimicry</a:t>
            </a:r>
          </a:p>
          <a:p>
            <a:r>
              <a:rPr lang="nl-NL" altLang="nl-NL"/>
              <a:t>Actieve verdediging en bescherming</a:t>
            </a:r>
          </a:p>
        </p:txBody>
      </p:sp>
      <p:pic>
        <p:nvPicPr>
          <p:cNvPr id="18436" name="Picture 2" descr="http://www.kennislink.nl/upload/186765_962_1202206505982-camoufl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1071563"/>
            <a:ext cx="33337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http://www.wijzijndewijdewereldin.nl/foto/Maleisie/Pas_op_doorn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000500"/>
            <a:ext cx="42830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11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Voedselketen/ </a:t>
            </a:r>
            <a:r>
              <a:rPr lang="nl-NL" dirty="0" err="1">
                <a:solidFill>
                  <a:srgbClr val="FF0000"/>
                </a:solidFill>
              </a:rPr>
              <a:t>Voedselweb</a:t>
            </a:r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13316" name="Picture 4" descr="Afbeeldingsresultaat voor voedselke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40" y="1965972"/>
            <a:ext cx="4021239" cy="369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305062" y="6122242"/>
            <a:ext cx="7446371" cy="372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dirty="0"/>
              <a:t>Herbivoor, carnivoor, omnivoor</a:t>
            </a:r>
          </a:p>
        </p:txBody>
      </p:sp>
      <p:sp>
        <p:nvSpPr>
          <p:cNvPr id="5" name="AutoShape 6" descr="Afbeeldingsresultaat voor voedselket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8" descr="Afbeeldingsresultaat voor voedselkete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75" y="1965972"/>
            <a:ext cx="3296309" cy="379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2705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Aanpassing &amp; Seizoensverandering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>
          <a:xfrm>
            <a:off x="500063" y="1571625"/>
            <a:ext cx="8229600" cy="4525963"/>
          </a:xfrm>
        </p:spPr>
        <p:txBody>
          <a:bodyPr/>
          <a:lstStyle/>
          <a:p>
            <a:r>
              <a:rPr lang="nl-NL" altLang="nl-NL"/>
              <a:t>Trek</a:t>
            </a:r>
          </a:p>
          <a:p>
            <a:r>
              <a:rPr lang="nl-NL" altLang="nl-NL"/>
              <a:t>Winterslaap</a:t>
            </a:r>
          </a:p>
        </p:txBody>
      </p:sp>
      <p:pic>
        <p:nvPicPr>
          <p:cNvPr id="19460" name="Picture 2" descr="http://www.geolution.nl/dieren/vogeltrek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285875"/>
            <a:ext cx="4714875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http://managerzorgvertelt.web-log.nl/photos/uncategorized/2008/12/07/wintersla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714625"/>
            <a:ext cx="35004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0378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Voortplanting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52603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Maiskolf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75" t="22595" r="63125" b="8006"/>
          <a:stretch/>
        </p:blipFill>
        <p:spPr>
          <a:xfrm>
            <a:off x="1547663" y="1700808"/>
            <a:ext cx="569700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392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Bevruchting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376" t="21788" r="65750" b="6623"/>
          <a:stretch/>
        </p:blipFill>
        <p:spPr>
          <a:xfrm>
            <a:off x="2028239" y="1844824"/>
            <a:ext cx="5087521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45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Voortplanting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altLang="nl-NL"/>
              <a:t>Geslachtelijke voortplanting </a:t>
            </a:r>
          </a:p>
          <a:p>
            <a:pPr lvl="1"/>
            <a:r>
              <a:rPr lang="nl-NL" altLang="nl-NL"/>
              <a:t>2 geslachten </a:t>
            </a:r>
          </a:p>
          <a:p>
            <a:pPr lvl="1"/>
            <a:r>
              <a:rPr lang="nl-NL" altLang="nl-NL"/>
              <a:t>Eicel en zaadcel versmelten</a:t>
            </a:r>
          </a:p>
          <a:p>
            <a:pPr lvl="1"/>
            <a:r>
              <a:rPr lang="nl-NL" altLang="nl-NL"/>
              <a:t>Uitwendige (vissen)of inwendige bevruchting (zoogdieren)</a:t>
            </a:r>
          </a:p>
          <a:p>
            <a:pPr lvl="1"/>
            <a:r>
              <a:rPr lang="nl-NL" altLang="nl-NL"/>
              <a:t>Eierleggend (ovipaar) of levendbarend (vivipaar)</a:t>
            </a:r>
          </a:p>
          <a:p>
            <a:r>
              <a:rPr lang="nl-NL" altLang="nl-NL"/>
              <a:t>Ongeslachtelijke voortplanting</a:t>
            </a:r>
          </a:p>
          <a:p>
            <a:pPr lvl="1"/>
            <a:r>
              <a:rPr lang="nl-NL" altLang="nl-NL"/>
              <a:t>1 geslacht</a:t>
            </a:r>
          </a:p>
          <a:p>
            <a:pPr lvl="1"/>
            <a:r>
              <a:rPr lang="nl-NL" altLang="nl-NL"/>
              <a:t>Kopie van zichzelf</a:t>
            </a:r>
          </a:p>
          <a:p>
            <a:pPr lvl="1"/>
            <a:r>
              <a:rPr lang="nl-NL" altLang="nl-NL"/>
              <a:t>Wandelende takken, bacteriën</a:t>
            </a:r>
          </a:p>
          <a:p>
            <a:pPr lvl="1"/>
            <a:endParaRPr lang="nl-NL" altLang="nl-NL"/>
          </a:p>
        </p:txBody>
      </p:sp>
      <p:pic>
        <p:nvPicPr>
          <p:cNvPr id="6148" name="Picture 2" descr="http://www.jongin.reimerswaal.nl/upload/image/Bevruch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785938"/>
            <a:ext cx="1905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1412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Planten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altLang="nl-NL" dirty="0"/>
              <a:t>Ongeslachtelijk</a:t>
            </a:r>
          </a:p>
          <a:p>
            <a:pPr lvl="1"/>
            <a:r>
              <a:rPr lang="nl-NL" altLang="nl-NL" dirty="0"/>
              <a:t>Zonder zaden</a:t>
            </a:r>
          </a:p>
          <a:p>
            <a:pPr lvl="2"/>
            <a:r>
              <a:rPr lang="nl-NL" altLang="nl-NL" dirty="0"/>
              <a:t>Bollen (ondergrondse bladeren)</a:t>
            </a:r>
          </a:p>
          <a:p>
            <a:pPr lvl="2"/>
            <a:r>
              <a:rPr lang="nl-NL" altLang="nl-NL" dirty="0"/>
              <a:t>Knollen (verdikking ondergrondse stengel)</a:t>
            </a:r>
          </a:p>
          <a:p>
            <a:pPr lvl="2"/>
            <a:r>
              <a:rPr lang="nl-NL" altLang="nl-NL" dirty="0"/>
              <a:t>Uitlopers</a:t>
            </a:r>
          </a:p>
          <a:p>
            <a:pPr lvl="2"/>
            <a:r>
              <a:rPr lang="nl-NL" altLang="nl-NL" dirty="0"/>
              <a:t>Wortelstokken</a:t>
            </a:r>
          </a:p>
          <a:p>
            <a:pPr lvl="2"/>
            <a:r>
              <a:rPr lang="nl-NL" altLang="nl-NL" dirty="0"/>
              <a:t>Stekken</a:t>
            </a:r>
          </a:p>
          <a:p>
            <a:pPr lvl="2"/>
            <a:r>
              <a:rPr lang="nl-NL" altLang="nl-NL" dirty="0"/>
              <a:t>Sporen</a:t>
            </a:r>
          </a:p>
          <a:p>
            <a:pPr lvl="2"/>
            <a:endParaRPr lang="nl-NL" altLang="nl-NL" dirty="0"/>
          </a:p>
          <a:p>
            <a:r>
              <a:rPr lang="nl-NL" dirty="0">
                <a:hlinkClick r:id="rId2"/>
              </a:rPr>
              <a:t>https://www.youtube.com/watch?v=DLaF3qoGuio</a:t>
            </a:r>
            <a:endParaRPr lang="nl-NL" altLang="nl-NL" dirty="0"/>
          </a:p>
        </p:txBody>
      </p:sp>
      <p:pic>
        <p:nvPicPr>
          <p:cNvPr id="7172" name="Picture 2" descr="http://www.mergenmetz.nl/res/site14/client/c36ce2321fd6f6e2d84af2df53b10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45319"/>
            <a:ext cx="285750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478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81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Geslachtelijk</a:t>
            </a:r>
          </a:p>
          <a:p>
            <a:pPr lvl="1"/>
            <a:r>
              <a:rPr lang="nl-NL" altLang="nl-NL"/>
              <a:t>Zaadplanten</a:t>
            </a:r>
          </a:p>
          <a:p>
            <a:pPr lvl="2"/>
            <a:r>
              <a:rPr lang="nl-NL" altLang="nl-NL"/>
              <a:t>Bedektzadigen</a:t>
            </a:r>
          </a:p>
          <a:p>
            <a:pPr lvl="2"/>
            <a:r>
              <a:rPr lang="nl-NL" altLang="nl-NL"/>
              <a:t>Naaktzadigen</a:t>
            </a:r>
          </a:p>
          <a:p>
            <a:pPr lvl="2">
              <a:buFont typeface="Arial" panose="020B0604020202020204" pitchFamily="34" charset="0"/>
              <a:buNone/>
            </a:pPr>
            <a:endParaRPr lang="nl-NL" altLang="nl-NL"/>
          </a:p>
          <a:p>
            <a:pPr lvl="1"/>
            <a:endParaRPr lang="nl-NL" altLang="nl-NL"/>
          </a:p>
        </p:txBody>
      </p:sp>
      <p:pic>
        <p:nvPicPr>
          <p:cNvPr id="8196" name="Picture 2" descr="http://staff.science.uva.nl/~dcslob/lesbrieven/wiegman/Doorsnede%20blo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7"/>
          <a:stretch>
            <a:fillRect/>
          </a:stretch>
        </p:blipFill>
        <p:spPr bwMode="auto">
          <a:xfrm>
            <a:off x="1500188" y="3786188"/>
            <a:ext cx="49815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8843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Bestuiving: overbrenging stuifmeel uit meeldraad naar stamper</a:t>
            </a:r>
          </a:p>
          <a:p>
            <a:r>
              <a:rPr lang="nl-NL" altLang="nl-NL"/>
              <a:t>Bevruchting: versmelting mannelijke cel met een vrouwelijke eicel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altLang="nl-NL"/>
              <a:t> 	</a:t>
            </a:r>
          </a:p>
          <a:p>
            <a:pPr>
              <a:buFont typeface="Arial" panose="020B0604020202020204" pitchFamily="34" charset="0"/>
              <a:buNone/>
            </a:pPr>
            <a:r>
              <a:rPr lang="nl-NL" altLang="nl-NL">
                <a:sym typeface="Wingdings" panose="05000000000000000000" pitchFamily="2" charset="2"/>
              </a:rPr>
              <a:t>	 Hieruit ontstaat een embryo (zaad) </a:t>
            </a:r>
            <a:endParaRPr lang="nl-NL" altLang="nl-NL"/>
          </a:p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45651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rgbClr val="FF0000"/>
                </a:solidFill>
              </a:rPr>
              <a:t>N&amp;T in het basisonderwijs</a:t>
            </a:r>
            <a:br>
              <a:rPr lang="nl-NL" dirty="0">
                <a:solidFill>
                  <a:srgbClr val="FF0000"/>
                </a:solidFill>
              </a:rPr>
            </a:br>
            <a:r>
              <a:rPr lang="nl-NL" dirty="0">
                <a:solidFill>
                  <a:srgbClr val="FF0000"/>
                </a:solidFill>
              </a:rPr>
              <a:t>(en in de toelatingstoets)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Biologie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Biologische eenheid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Instandhouding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Gedrag en interactie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Voortplanting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Groei en ontwikkeling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/>
              <a:t>Natuurkunde en Techniek</a:t>
            </a:r>
          </a:p>
        </p:txBody>
      </p:sp>
      <p:sp>
        <p:nvSpPr>
          <p:cNvPr id="7" name="Tijdelijke aanduiding voor inhoud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l-NL" dirty="0"/>
              <a:t>Materie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Energie 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Licht, geluid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Kracht, beweging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/>
              <a:t>Ruimte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Zaadverspreiding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Vogelpoep</a:t>
            </a:r>
          </a:p>
          <a:p>
            <a:r>
              <a:rPr lang="nl-NL" altLang="nl-NL"/>
              <a:t>Vacht van dieren</a:t>
            </a:r>
          </a:p>
          <a:p>
            <a:r>
              <a:rPr lang="nl-NL" altLang="nl-NL"/>
              <a:t>Door de plant zelf</a:t>
            </a:r>
          </a:p>
          <a:p>
            <a:r>
              <a:rPr lang="nl-NL" altLang="nl-NL"/>
              <a:t>Wind</a:t>
            </a:r>
          </a:p>
          <a:p>
            <a:r>
              <a:rPr lang="nl-NL" altLang="nl-NL"/>
              <a:t>Water</a:t>
            </a:r>
          </a:p>
        </p:txBody>
      </p:sp>
      <p:pic>
        <p:nvPicPr>
          <p:cNvPr id="11268" name="Picture 2" descr="http://www.morgenster-zaden.nl/images/klis,%20kle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500188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http://naturalis.treznet.nl/tn.cultuur/sites/nnm.dossiers/contents/i002297/balsemi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1357313"/>
            <a:ext cx="14287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9919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0000"/>
                </a:solidFill>
              </a:rPr>
              <a:t>Voortplanting bij mensen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Parents </a:t>
            </a:r>
            <a:r>
              <a:rPr lang="nl-NL" dirty="0" err="1"/>
              <a:t>explain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birds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bees</a:t>
            </a:r>
            <a:endParaRPr lang="nl-NL" dirty="0"/>
          </a:p>
        </p:txBody>
      </p:sp>
      <p:pic>
        <p:nvPicPr>
          <p:cNvPr id="5" name="a3MyLt6l5n0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77238" y="1511410"/>
            <a:ext cx="8204005" cy="461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355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solidFill>
                  <a:srgbClr val="FF0000"/>
                </a:solidFill>
              </a:rPr>
              <a:t>Geslachtsorganen</a:t>
            </a:r>
            <a:endParaRPr lang="nl-NL" altLang="nl-NL">
              <a:solidFill>
                <a:srgbClr val="FF0000"/>
              </a:solidFill>
            </a:endParaRPr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9220" name="Picture 2" descr="man org.gif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2354263"/>
            <a:ext cx="4071937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4"/>
          <p:cNvGrpSpPr>
            <a:grpSpLocks/>
          </p:cNvGrpSpPr>
          <p:nvPr/>
        </p:nvGrpSpPr>
        <p:grpSpPr bwMode="auto">
          <a:xfrm>
            <a:off x="0" y="1857375"/>
            <a:ext cx="5143500" cy="4500563"/>
            <a:chOff x="7230" y="4192"/>
            <a:chExt cx="4670" cy="4349"/>
          </a:xfrm>
        </p:grpSpPr>
        <p:pic>
          <p:nvPicPr>
            <p:cNvPr id="9222" name="Picture 5" descr="http://www.iselinge.nl/scholenplein/pabolessen/00012dsexuelevoorlichting/gesldelen%20vrouw.jpg"/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2" t="10739"/>
            <a:stretch>
              <a:fillRect/>
            </a:stretch>
          </p:blipFill>
          <p:spPr bwMode="auto">
            <a:xfrm>
              <a:off x="7230" y="4650"/>
              <a:ext cx="4670" cy="3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3" name="Text Box 6"/>
            <p:cNvSpPr txBox="1">
              <a:spLocks noChangeArrowheads="1"/>
            </p:cNvSpPr>
            <p:nvPr/>
          </p:nvSpPr>
          <p:spPr bwMode="auto">
            <a:xfrm>
              <a:off x="8462" y="4192"/>
              <a:ext cx="465" cy="4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nl-NL" altLang="nl-NL" sz="1000" b="1">
                  <a:latin typeface="Arial" panose="020B0604020202020204" pitchFamily="34" charset="0"/>
                </a:rPr>
                <a:t>1</a:t>
              </a:r>
              <a:endParaRPr lang="nl-NL" altLang="nl-NL" sz="1800">
                <a:latin typeface="Arial" panose="020B0604020202020204" pitchFamily="34" charset="0"/>
              </a:endParaRPr>
            </a:p>
          </p:txBody>
        </p:sp>
        <p:sp>
          <p:nvSpPr>
            <p:cNvPr id="9224" name="Text Box 7"/>
            <p:cNvSpPr txBox="1">
              <a:spLocks noChangeArrowheads="1"/>
            </p:cNvSpPr>
            <p:nvPr/>
          </p:nvSpPr>
          <p:spPr bwMode="auto">
            <a:xfrm>
              <a:off x="9127" y="4192"/>
              <a:ext cx="465" cy="4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nl-NL" altLang="nl-NL" sz="1000" b="1">
                  <a:latin typeface="Arial" panose="020B0604020202020204" pitchFamily="34" charset="0"/>
                </a:rPr>
                <a:t>2</a:t>
              </a:r>
              <a:endParaRPr lang="nl-NL" altLang="nl-NL" sz="1800">
                <a:latin typeface="Arial" panose="020B0604020202020204" pitchFamily="34" charset="0"/>
              </a:endParaRPr>
            </a:p>
          </p:txBody>
        </p:sp>
        <p:sp>
          <p:nvSpPr>
            <p:cNvPr id="9225" name="Text Box 8"/>
            <p:cNvSpPr txBox="1">
              <a:spLocks noChangeArrowheads="1"/>
            </p:cNvSpPr>
            <p:nvPr/>
          </p:nvSpPr>
          <p:spPr bwMode="auto">
            <a:xfrm>
              <a:off x="9592" y="4192"/>
              <a:ext cx="465" cy="4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nl-NL" altLang="nl-NL" sz="1000" b="1">
                  <a:latin typeface="Arial" panose="020B0604020202020204" pitchFamily="34" charset="0"/>
                </a:rPr>
                <a:t>3</a:t>
              </a:r>
              <a:endParaRPr lang="nl-NL" altLang="nl-NL" sz="1800">
                <a:latin typeface="Arial" panose="020B0604020202020204" pitchFamily="34" charset="0"/>
              </a:endParaRPr>
            </a:p>
          </p:txBody>
        </p:sp>
        <p:sp>
          <p:nvSpPr>
            <p:cNvPr id="9226" name="Text Box 9"/>
            <p:cNvSpPr txBox="1">
              <a:spLocks noChangeArrowheads="1"/>
            </p:cNvSpPr>
            <p:nvPr/>
          </p:nvSpPr>
          <p:spPr bwMode="auto">
            <a:xfrm>
              <a:off x="10057" y="4192"/>
              <a:ext cx="465" cy="45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FontTx/>
                <a:buNone/>
              </a:pPr>
              <a:r>
                <a:rPr lang="nl-NL" altLang="nl-NL" sz="1000" b="1">
                  <a:latin typeface="Arial" panose="020B0604020202020204" pitchFamily="34" charset="0"/>
                </a:rPr>
                <a:t>4</a:t>
              </a:r>
              <a:endParaRPr lang="nl-NL" altLang="nl-NL" sz="180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41042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>
          <a:xfrm>
            <a:off x="500063" y="785813"/>
            <a:ext cx="4043362" cy="4525962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nl-NL"/>
              <a:t>	</a:t>
            </a:r>
            <a:r>
              <a:rPr lang="en-US" altLang="nl-NL" u="sng">
                <a:solidFill>
                  <a:srgbClr val="FF0000"/>
                </a:solidFill>
              </a:rPr>
              <a:t>Vrouw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nl-NL"/>
              <a:t>Eierstokken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nl-NL"/>
              <a:t>Vagina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nl-NL"/>
              <a:t>Baarmoeder</a:t>
            </a:r>
          </a:p>
          <a:p>
            <a:pPr marL="971550" lvl="1" indent="-514350">
              <a:buFont typeface="Calibri" panose="020F0502020204030204" pitchFamily="34" charset="0"/>
              <a:buAutoNum type="arabicPeriod"/>
            </a:pPr>
            <a:r>
              <a:rPr lang="en-US" altLang="nl-NL"/>
              <a:t>Eileiders</a:t>
            </a:r>
          </a:p>
          <a:p>
            <a:pPr marL="971550" lvl="1" indent="-514350">
              <a:buFont typeface="Arial" panose="020B0604020202020204" pitchFamily="34" charset="0"/>
              <a:buNone/>
            </a:pPr>
            <a:endParaRPr lang="nl-NL" altLang="nl-NL"/>
          </a:p>
        </p:txBody>
      </p:sp>
      <p:sp>
        <p:nvSpPr>
          <p:cNvPr id="4" name="Tijdelijke aanduiding voor inhoud 2"/>
          <p:cNvSpPr txBox="1">
            <a:spLocks/>
          </p:cNvSpPr>
          <p:nvPr/>
        </p:nvSpPr>
        <p:spPr bwMode="auto">
          <a:xfrm>
            <a:off x="4643438" y="785813"/>
            <a:ext cx="404336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3200" dirty="0">
                <a:latin typeface="+mn-lt"/>
                <a:cs typeface="+mn-cs"/>
              </a:rPr>
              <a:t>	</a:t>
            </a:r>
            <a:r>
              <a:rPr lang="en-US" sz="3200" u="sng" dirty="0">
                <a:solidFill>
                  <a:srgbClr val="FF0000"/>
                </a:solidFill>
                <a:latin typeface="+mn-lt"/>
                <a:cs typeface="+mn-cs"/>
              </a:rPr>
              <a:t>Man</a:t>
            </a: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Prostaat</a:t>
            </a:r>
            <a:endParaRPr lang="en-US" sz="2800" dirty="0">
              <a:latin typeface="+mn-lt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Zaadleiders</a:t>
            </a:r>
            <a:endParaRPr lang="en-US" sz="2800" dirty="0">
              <a:latin typeface="+mn-lt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Zwellichamen</a:t>
            </a:r>
            <a:endParaRPr lang="en-US" sz="2800" dirty="0">
              <a:latin typeface="+mn-lt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Urineleider</a:t>
            </a:r>
            <a:endParaRPr lang="en-US" sz="2800" dirty="0">
              <a:latin typeface="+mn-lt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Eikel</a:t>
            </a:r>
            <a:endParaRPr lang="en-US" sz="2800" dirty="0">
              <a:latin typeface="+mn-lt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Teelbal</a:t>
            </a:r>
            <a:endParaRPr lang="en-US" sz="2800" dirty="0">
              <a:latin typeface="+mn-lt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Balzak</a:t>
            </a:r>
            <a:endParaRPr lang="en-US" sz="2800" dirty="0">
              <a:latin typeface="+mn-lt"/>
              <a:cs typeface="+mn-cs"/>
            </a:endParaRPr>
          </a:p>
          <a:p>
            <a:pPr marL="971550" lvl="1" indent="-514350">
              <a:spcBef>
                <a:spcPct val="20000"/>
              </a:spcBef>
              <a:buFont typeface="Arial" charset="0"/>
              <a:buAutoNum type="arabicPeriod"/>
              <a:defRPr/>
            </a:pPr>
            <a:r>
              <a:rPr lang="en-US" sz="2800" dirty="0" err="1">
                <a:latin typeface="+mn-lt"/>
                <a:cs typeface="+mn-cs"/>
              </a:rPr>
              <a:t>Zaadblaasjes</a:t>
            </a:r>
            <a:endParaRPr lang="nl-NL" sz="2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8776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Groei &amp; Ontwikkeling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167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Aardappelplant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00" t="21894" r="67500" b="12742"/>
          <a:stretch/>
        </p:blipFill>
        <p:spPr>
          <a:xfrm>
            <a:off x="2231740" y="1772816"/>
            <a:ext cx="4680520" cy="491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136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Hemochromatose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/>
          <a:srcRect l="15254" t="20440" r="63559" b="21482"/>
          <a:stretch/>
        </p:blipFill>
        <p:spPr>
          <a:xfrm>
            <a:off x="1331640" y="1417638"/>
            <a:ext cx="6840760" cy="52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483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539750" y="260350"/>
            <a:ext cx="8229600" cy="1143000"/>
          </a:xfrm>
        </p:spPr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Ontwikkelingen</a:t>
            </a:r>
          </a:p>
        </p:txBody>
      </p:sp>
      <p:sp>
        <p:nvSpPr>
          <p:cNvPr id="1331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nl-NL" altLang="nl-NL"/>
              <a:t>	1. Morgan – erfelijke eigenschappen liggen op chromosomen in de celkern</a:t>
            </a:r>
          </a:p>
        </p:txBody>
      </p:sp>
      <p:pic>
        <p:nvPicPr>
          <p:cNvPr id="13316" name="Picture 2" descr="http://www.watmoetikleren.nl/documenten/plaatjes/biologie/trisomy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481012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648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altLang="nl-NL" dirty="0">
                <a:solidFill>
                  <a:srgbClr val="FF0000"/>
                </a:solidFill>
              </a:rPr>
              <a:t>2. </a:t>
            </a:r>
            <a:r>
              <a:rPr lang="nl-NL" altLang="nl-NL" sz="3200" dirty="0">
                <a:solidFill>
                  <a:srgbClr val="FF0000"/>
                </a:solidFill>
              </a:rPr>
              <a:t>Mendel – erfelijke eigenschappen van erwten worden via overerving doorgegeven.</a:t>
            </a:r>
            <a:br>
              <a:rPr lang="nl-NL" altLang="nl-NL" dirty="0">
                <a:solidFill>
                  <a:srgbClr val="FF0000"/>
                </a:solidFill>
              </a:rPr>
            </a:br>
            <a:endParaRPr lang="nl-NL" altLang="nl-NL" dirty="0">
              <a:solidFill>
                <a:srgbClr val="FF0000"/>
              </a:solidFill>
            </a:endParaRPr>
          </a:p>
        </p:txBody>
      </p:sp>
      <p:sp>
        <p:nvSpPr>
          <p:cNvPr id="14339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nl-NL" altLang="nl-NL"/>
          </a:p>
          <a:p>
            <a:endParaRPr lang="nl-NL" altLang="nl-NL"/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Genotype: verzameling eigenschappen afkomstig van de ouders</a:t>
            </a:r>
          </a:p>
          <a:p>
            <a:r>
              <a:rPr lang="nl-NL" dirty="0"/>
              <a:t>Fenotype: totaal alle waarneembare eigenschappen van een organisme</a:t>
            </a:r>
          </a:p>
          <a:p>
            <a:r>
              <a:rPr lang="nl-NL" u="sng" dirty="0">
                <a:hlinkClick r:id="rId2"/>
              </a:rPr>
              <a:t>https://www.youtube.com/watch?v=dOeMObkXLWw</a:t>
            </a:r>
            <a:endParaRPr lang="nl-NL" dirty="0"/>
          </a:p>
          <a:p>
            <a:endParaRPr lang="nl-NL" dirty="0"/>
          </a:p>
        </p:txBody>
      </p:sp>
      <p:pic>
        <p:nvPicPr>
          <p:cNvPr id="14340" name="Picture 2" descr="Mendel’s law of segregation&#10;[Credits : Encyclopædia Britannica, Inc.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" y="1738313"/>
            <a:ext cx="3802063" cy="438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26790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nl-NL" altLang="nl-NL" sz="3200" dirty="0">
                <a:solidFill>
                  <a:srgbClr val="FF0000"/>
                </a:solidFill>
              </a:rPr>
              <a:t>3. Watson &amp; </a:t>
            </a:r>
            <a:r>
              <a:rPr lang="nl-NL" altLang="nl-NL" sz="3200" dirty="0" err="1">
                <a:solidFill>
                  <a:srgbClr val="FF0000"/>
                </a:solidFill>
              </a:rPr>
              <a:t>Crick</a:t>
            </a:r>
            <a:r>
              <a:rPr lang="nl-NL" altLang="nl-NL" sz="3200" dirty="0">
                <a:solidFill>
                  <a:srgbClr val="FF0000"/>
                </a:solidFill>
              </a:rPr>
              <a:t> – Structuur van het DNA</a:t>
            </a:r>
            <a:br>
              <a:rPr lang="nl-NL" altLang="nl-NL" dirty="0">
                <a:solidFill>
                  <a:srgbClr val="FF0000"/>
                </a:solidFill>
              </a:rPr>
            </a:br>
            <a:endParaRPr lang="nl-NL" altLang="nl-NL" dirty="0">
              <a:solidFill>
                <a:srgbClr val="FF0000"/>
              </a:solidFill>
            </a:endParaRPr>
          </a:p>
        </p:txBody>
      </p:sp>
      <p:sp>
        <p:nvSpPr>
          <p:cNvPr id="153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nl-NL" altLang="nl-NL"/>
          </a:p>
        </p:txBody>
      </p:sp>
      <p:pic>
        <p:nvPicPr>
          <p:cNvPr id="15364" name="Picture 2" descr="http://www.cbse.uab.edu/ribbons/help/dna_rg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86000"/>
            <a:ext cx="535781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473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Biologische eenheid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19101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>
                <a:solidFill>
                  <a:srgbClr val="FF0000"/>
                </a:solidFill>
              </a:rPr>
              <a:t>Gedaanteverwisseling</a:t>
            </a:r>
          </a:p>
        </p:txBody>
      </p:sp>
      <p:sp>
        <p:nvSpPr>
          <p:cNvPr id="122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/>
              <a:t>Kan in het groeiproces voorkomen</a:t>
            </a:r>
          </a:p>
          <a:p>
            <a:r>
              <a:rPr lang="nl-NL" altLang="nl-NL"/>
              <a:t>Volledige gedaanteverwisseling (metamorfose): ei </a:t>
            </a:r>
            <a:r>
              <a:rPr lang="nl-NL" altLang="nl-NL">
                <a:sym typeface="Wingdings" panose="05000000000000000000" pitchFamily="2" charset="2"/>
              </a:rPr>
              <a:t> larve  pop  volwassen dier</a:t>
            </a:r>
          </a:p>
          <a:p>
            <a:r>
              <a:rPr lang="nl-NL" altLang="nl-NL">
                <a:sym typeface="Wingdings" panose="05000000000000000000" pitchFamily="2" charset="2"/>
              </a:rPr>
              <a:t>Onvolledige gedaanteverwisseling (meer geleidelijke vorm): ei  larve  volwassen dier</a:t>
            </a:r>
          </a:p>
          <a:p>
            <a:endParaRPr lang="nl-NL" altLang="nl-NL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None/>
            </a:pPr>
            <a:endParaRPr lang="nl-NL" altLang="nl-NL"/>
          </a:p>
          <a:p>
            <a:endParaRPr lang="nl-NL" altLang="nl-NL"/>
          </a:p>
          <a:p>
            <a:endParaRPr lang="nl-NL" altLang="nl-NL"/>
          </a:p>
        </p:txBody>
      </p:sp>
      <p:pic>
        <p:nvPicPr>
          <p:cNvPr id="12292" name="Picture 2" descr="http://www.kas-en-roos.nl/cyclus_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214438"/>
            <a:ext cx="19050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913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En nu?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www.goedvoorbereidnaardepabo.nl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1028" name="Picture 4" descr="Natuuronderwijs inzichtelij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08920"/>
            <a:ext cx="2214414" cy="31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70" y="2708920"/>
            <a:ext cx="2210710" cy="312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17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Cel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51" t="22127" r="65874" b="6411"/>
          <a:stretch/>
        </p:blipFill>
        <p:spPr>
          <a:xfrm>
            <a:off x="2051720" y="1628800"/>
            <a:ext cx="5256584" cy="482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0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i="1" dirty="0"/>
              <a:t>Hazen en konijnen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737" t="30689" r="65867" b="12129"/>
          <a:stretch/>
        </p:blipFill>
        <p:spPr>
          <a:xfrm>
            <a:off x="457200" y="2081630"/>
            <a:ext cx="4093767" cy="3075562"/>
          </a:xfrm>
          <a:prstGeom prst="rect">
            <a:avLst/>
          </a:prstGeom>
        </p:spPr>
      </p:pic>
      <p:pic>
        <p:nvPicPr>
          <p:cNvPr id="7" name="Tijdelijke aanduiding voor inhoud 6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377" t="21926" r="66227" b="18726"/>
          <a:stretch/>
        </p:blipFill>
        <p:spPr>
          <a:xfrm>
            <a:off x="4531118" y="2081630"/>
            <a:ext cx="415568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47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Voorbeeldopgave</a:t>
            </a:r>
            <a:br>
              <a:rPr lang="nl-NL" dirty="0"/>
            </a:br>
            <a:r>
              <a:rPr lang="nl-NL" dirty="0"/>
              <a:t>Nectar</a:t>
            </a:r>
          </a:p>
        </p:txBody>
      </p:sp>
      <p:pic>
        <p:nvPicPr>
          <p:cNvPr id="7" name="Tijdelijke aanduiding voor inhoud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00" t="15669" r="63125" b="12741"/>
          <a:stretch/>
        </p:blipFill>
        <p:spPr>
          <a:xfrm>
            <a:off x="1295636" y="1661009"/>
            <a:ext cx="6552728" cy="519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08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48E1A00391934A8B53D963B1BD34B7" ma:contentTypeVersion="1" ma:contentTypeDescription="Een nieuw document maken." ma:contentTypeScope="" ma:versionID="2776c6b9f93d11c59c24bd7cf9917181">
  <xsd:schema xmlns:xsd="http://www.w3.org/2001/XMLSchema" xmlns:xs="http://www.w3.org/2001/XMLSchema" xmlns:p="http://schemas.microsoft.com/office/2006/metadata/properties" xmlns:ns1="http://schemas.microsoft.com/sharepoint/v3" xmlns:ns2="59e90d31-7084-459d-8914-d7f57dbe33ac" targetNamespace="http://schemas.microsoft.com/office/2006/metadata/properties" ma:root="true" ma:fieldsID="ac9cd4dd22b1f89eec505c98b43266fc" ns1:_="" ns2:_="">
    <xsd:import namespace="http://schemas.microsoft.com/sharepoint/v3"/>
    <xsd:import namespace="59e90d31-7084-459d-8914-d7f57dbe33ac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Begindatum van de planning" ma:description="" ma:hidden="true" ma:internalName="PublishingStartDate">
      <xsd:simpleType>
        <xsd:restriction base="dms:Unknown"/>
      </xsd:simpleType>
    </xsd:element>
    <xsd:element name="PublishingExpirationDate" ma:index="12" nillable="true" ma:displayName="Einddatum van de planning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90d31-7084-459d-8914-d7f57dbe33a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59e90d31-7084-459d-8914-d7f57dbe33ac">EAMCMU5YYPQ4-354-290</_dlc_DocId>
    <_dlc_DocIdUrl xmlns="59e90d31-7084-459d-8914-d7f57dbe33ac">
      <Url>https://start.kpz.nl/onderwijs/Vakgebieden/NatuuronderwijsenTechniek/_layouts/DocIdRedir.aspx?ID=EAMCMU5YYPQ4-354-290</Url>
      <Description>EAMCMU5YYPQ4-354-290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FC596CD-7826-4431-BFAB-4BBB091F57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9e90d31-7084-459d-8914-d7f57dbe33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27FD2E-EADD-4C5D-A7A6-3AF833367F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6DE998-5035-4627-A278-2660EE98DF42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9e90d31-7084-459d-8914-d7f57dbe33ac"/>
    <ds:schemaRef ds:uri="http://schemas.microsoft.com/sharepoint/v3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CBAEF1E2-C9F6-44FD-B425-12CC9AC22BCF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3176</TotalTime>
  <Words>972</Words>
  <Application>Microsoft Office PowerPoint</Application>
  <PresentationFormat>Diavoorstelling (4:3)</PresentationFormat>
  <Paragraphs>288</Paragraphs>
  <Slides>61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61</vt:i4>
      </vt:variant>
    </vt:vector>
  </HeadingPairs>
  <TitlesOfParts>
    <vt:vector size="65" baseType="lpstr">
      <vt:lpstr>Arial</vt:lpstr>
      <vt:lpstr>Calibri</vt:lpstr>
      <vt:lpstr>Wingdings</vt:lpstr>
      <vt:lpstr>Office-thema</vt:lpstr>
      <vt:lpstr>Welkom!</vt:lpstr>
      <vt:lpstr>Wat gaan we doen vandaag?</vt:lpstr>
      <vt:lpstr>Hoe nieuwsgierig ben jij?</vt:lpstr>
      <vt:lpstr>N&amp;T in het basisonderwijs</vt:lpstr>
      <vt:lpstr>N&amp;T in het basisonderwijs (en in de toelatingstoets)</vt:lpstr>
      <vt:lpstr>1. Biologische eenheid</vt:lpstr>
      <vt:lpstr>Voorbeeldopgave Cel</vt:lpstr>
      <vt:lpstr>Voorbeeldopgave Hazen en konijnen</vt:lpstr>
      <vt:lpstr>Voorbeeldopgave Nectar</vt:lpstr>
      <vt:lpstr>Levend dood levenloos</vt:lpstr>
      <vt:lpstr>Soort</vt:lpstr>
      <vt:lpstr>Indeling dierenrijk</vt:lpstr>
      <vt:lpstr>Gewervelden</vt:lpstr>
      <vt:lpstr>Planten</vt:lpstr>
      <vt:lpstr>Indeling plantenrijk</vt:lpstr>
      <vt:lpstr>Schimmels</vt:lpstr>
      <vt:lpstr>Bacteriën</vt:lpstr>
      <vt:lpstr>Neem over en zet een kruisje</vt:lpstr>
      <vt:lpstr>Neem over en zet een kruisje</vt:lpstr>
      <vt:lpstr>2. Instandhouding</vt:lpstr>
      <vt:lpstr>Voorbeeldopgave Bloedsomloop</vt:lpstr>
      <vt:lpstr>Voorbeeldopgave Kunstnier</vt:lpstr>
      <vt:lpstr>Voorbeeldopgave Insuline</vt:lpstr>
      <vt:lpstr>De weg van het voedsel</vt:lpstr>
      <vt:lpstr>Slokdarm &amp; Maag</vt:lpstr>
      <vt:lpstr>Dunne darm</vt:lpstr>
      <vt:lpstr>Bloedsomloop</vt:lpstr>
      <vt:lpstr>Dikke darm</vt:lpstr>
      <vt:lpstr>Organenschort</vt:lpstr>
      <vt:lpstr>Bouwstoffen</vt:lpstr>
      <vt:lpstr>Brandstoffen</vt:lpstr>
      <vt:lpstr>Regelstoffen (Hormonen)</vt:lpstr>
      <vt:lpstr>3. Gedrag en Interactie</vt:lpstr>
      <vt:lpstr>Voorbeeldvraag Mimicry</vt:lpstr>
      <vt:lpstr>Voorbeeldvraag Voedselketen</vt:lpstr>
      <vt:lpstr>Darwin</vt:lpstr>
      <vt:lpstr>Reis rond de wereld</vt:lpstr>
      <vt:lpstr>Evolutietheorie</vt:lpstr>
      <vt:lpstr>Aanpassing &amp; Voedsel</vt:lpstr>
      <vt:lpstr>Aanpassing &amp; Vijanden</vt:lpstr>
      <vt:lpstr>Voedselketen/ Voedselweb</vt:lpstr>
      <vt:lpstr>Aanpassing &amp; Seizoensverandering</vt:lpstr>
      <vt:lpstr>4. Voortplanting</vt:lpstr>
      <vt:lpstr>Voorbeeldopgave Maiskolf</vt:lpstr>
      <vt:lpstr>Voorbeeldopgave Bevruchting</vt:lpstr>
      <vt:lpstr>Voortplanting</vt:lpstr>
      <vt:lpstr>Planten</vt:lpstr>
      <vt:lpstr>PowerPoint-presentatie</vt:lpstr>
      <vt:lpstr>PowerPoint-presentatie</vt:lpstr>
      <vt:lpstr>Zaadverspreiding</vt:lpstr>
      <vt:lpstr>Voortplanting bij mensen</vt:lpstr>
      <vt:lpstr>Geslachtsorganen</vt:lpstr>
      <vt:lpstr>PowerPoint-presentatie</vt:lpstr>
      <vt:lpstr>5. Groei &amp; Ontwikkeling</vt:lpstr>
      <vt:lpstr>Voorbeeldopgave Aardappelplant</vt:lpstr>
      <vt:lpstr>Voorbeeldopgave Hemochromatose</vt:lpstr>
      <vt:lpstr>Ontwikkelingen</vt:lpstr>
      <vt:lpstr>2. Mendel – erfelijke eigenschappen van erwten worden via overerving doorgegeven. </vt:lpstr>
      <vt:lpstr>3. Watson &amp; Crick – Structuur van het DNA </vt:lpstr>
      <vt:lpstr>Gedaanteverwisseling</vt:lpstr>
      <vt:lpstr>En nu?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Bakker-Aartse</dc:creator>
  <cp:lastModifiedBy>Immy Voet</cp:lastModifiedBy>
  <cp:revision>112</cp:revision>
  <dcterms:created xsi:type="dcterms:W3CDTF">2013-04-15T09:26:57Z</dcterms:created>
  <dcterms:modified xsi:type="dcterms:W3CDTF">2020-04-09T12:43:21Z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0x010100B948E1A00391934A8B53D963B1BD34B7</vt:lpwstr>
  </property>
  <property fmtid="{D5CDD505-2E9C-101B-9397-08002B2CF9AE}" pid="3" name="_dlc_DocIdItemGuid">
    <vt:lpwstr>454098cb-40bc-4088-b933-c609811b6b26</vt:lpwstr>
  </property>
</Properties>
</file>