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handoutMasterIdLst>
    <p:handoutMasterId r:id="rId77"/>
  </p:handoutMasterIdLst>
  <p:sldIdLst>
    <p:sldId id="376" r:id="rId6"/>
    <p:sldId id="259" r:id="rId7"/>
    <p:sldId id="453" r:id="rId8"/>
    <p:sldId id="438" r:id="rId9"/>
    <p:sldId id="439" r:id="rId10"/>
    <p:sldId id="441" r:id="rId11"/>
    <p:sldId id="442" r:id="rId12"/>
    <p:sldId id="445" r:id="rId13"/>
    <p:sldId id="454" r:id="rId14"/>
    <p:sldId id="455" r:id="rId15"/>
    <p:sldId id="443" r:id="rId16"/>
    <p:sldId id="456" r:id="rId17"/>
    <p:sldId id="447" r:id="rId18"/>
    <p:sldId id="448" r:id="rId19"/>
    <p:sldId id="457" r:id="rId20"/>
    <p:sldId id="459" r:id="rId21"/>
    <p:sldId id="460" r:id="rId22"/>
    <p:sldId id="458" r:id="rId23"/>
    <p:sldId id="465" r:id="rId24"/>
    <p:sldId id="463" r:id="rId25"/>
    <p:sldId id="464" r:id="rId26"/>
    <p:sldId id="461" r:id="rId27"/>
    <p:sldId id="515" r:id="rId28"/>
    <p:sldId id="466" r:id="rId29"/>
    <p:sldId id="508" r:id="rId30"/>
    <p:sldId id="433" r:id="rId31"/>
    <p:sldId id="467" r:id="rId32"/>
    <p:sldId id="468" r:id="rId33"/>
    <p:sldId id="469" r:id="rId34"/>
    <p:sldId id="450" r:id="rId35"/>
    <p:sldId id="470" r:id="rId36"/>
    <p:sldId id="471" r:id="rId37"/>
    <p:sldId id="472" r:id="rId38"/>
    <p:sldId id="473" r:id="rId39"/>
    <p:sldId id="509" r:id="rId40"/>
    <p:sldId id="474" r:id="rId41"/>
    <p:sldId id="475" r:id="rId42"/>
    <p:sldId id="476" r:id="rId43"/>
    <p:sldId id="477" r:id="rId44"/>
    <p:sldId id="480" r:id="rId45"/>
    <p:sldId id="510" r:id="rId46"/>
    <p:sldId id="481" r:id="rId47"/>
    <p:sldId id="511" r:id="rId48"/>
    <p:sldId id="516" r:id="rId49"/>
    <p:sldId id="512" r:id="rId50"/>
    <p:sldId id="514" r:id="rId51"/>
    <p:sldId id="478" r:id="rId52"/>
    <p:sldId id="483" r:id="rId53"/>
    <p:sldId id="484" r:id="rId54"/>
    <p:sldId id="485" r:id="rId55"/>
    <p:sldId id="486" r:id="rId56"/>
    <p:sldId id="487"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489" r:id="rId71"/>
    <p:sldId id="504" r:id="rId72"/>
    <p:sldId id="502" r:id="rId73"/>
    <p:sldId id="503" r:id="rId74"/>
    <p:sldId id="425" r:id="rId75"/>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4033" autoAdjust="0"/>
  </p:normalViewPr>
  <p:slideViewPr>
    <p:cSldViewPr>
      <p:cViewPr varScale="1">
        <p:scale>
          <a:sx n="54" d="100"/>
          <a:sy n="54" d="100"/>
        </p:scale>
        <p:origin x="18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45CFD06B-C16B-4677-96BD-8635C40FC56D}" type="datetimeFigureOut">
              <a:rPr lang="nl-NL" smtClean="0"/>
              <a:t>20-4-2020</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988F05B-027D-4FD3-BC4D-0F0CFA189735}" type="slidenum">
              <a:rPr lang="nl-NL" smtClean="0"/>
              <a:t>‹nr.›</a:t>
            </a:fld>
            <a:endParaRPr lang="nl-NL"/>
          </a:p>
        </p:txBody>
      </p:sp>
    </p:spTree>
    <p:extLst>
      <p:ext uri="{BB962C8B-B14F-4D97-AF65-F5344CB8AC3E}">
        <p14:creationId xmlns:p14="http://schemas.microsoft.com/office/powerpoint/2010/main" val="401957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DEEC83F-885A-48CC-8E18-9203E467460B}" type="datetimeFigureOut">
              <a:rPr lang="nl-NL" smtClean="0"/>
              <a:t>20-4-2020</a:t>
            </a:fld>
            <a:endParaRPr lang="nl-NL"/>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45F5048-E1D0-47AA-9B17-7810237491CE}" type="slidenum">
              <a:rPr lang="nl-NL" smtClean="0"/>
              <a:t>‹nr.›</a:t>
            </a:fld>
            <a:endParaRPr lang="nl-NL"/>
          </a:p>
        </p:txBody>
      </p:sp>
    </p:spTree>
    <p:extLst>
      <p:ext uri="{BB962C8B-B14F-4D97-AF65-F5344CB8AC3E}">
        <p14:creationId xmlns:p14="http://schemas.microsoft.com/office/powerpoint/2010/main" val="173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M5yXMk-xH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6</a:t>
            </a:fld>
            <a:endParaRPr lang="nl-NL"/>
          </a:p>
        </p:txBody>
      </p:sp>
    </p:spTree>
    <p:extLst>
      <p:ext uri="{BB962C8B-B14F-4D97-AF65-F5344CB8AC3E}">
        <p14:creationId xmlns:p14="http://schemas.microsoft.com/office/powerpoint/2010/main" val="373632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32</a:t>
            </a:fld>
            <a:endParaRPr lang="en-US"/>
          </a:p>
        </p:txBody>
      </p:sp>
    </p:spTree>
    <p:extLst>
      <p:ext uri="{BB962C8B-B14F-4D97-AF65-F5344CB8AC3E}">
        <p14:creationId xmlns:p14="http://schemas.microsoft.com/office/powerpoint/2010/main" val="390959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34</a:t>
            </a:fld>
            <a:endParaRPr lang="en-US"/>
          </a:p>
        </p:txBody>
      </p:sp>
    </p:spTree>
    <p:extLst>
      <p:ext uri="{BB962C8B-B14F-4D97-AF65-F5344CB8AC3E}">
        <p14:creationId xmlns:p14="http://schemas.microsoft.com/office/powerpoint/2010/main" val="403193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 364</a:t>
            </a:r>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35</a:t>
            </a:fld>
            <a:endParaRPr lang="nl-NL"/>
          </a:p>
        </p:txBody>
      </p:sp>
    </p:spTree>
    <p:extLst>
      <p:ext uri="{BB962C8B-B14F-4D97-AF65-F5344CB8AC3E}">
        <p14:creationId xmlns:p14="http://schemas.microsoft.com/office/powerpoint/2010/main" val="203838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37</a:t>
            </a:fld>
            <a:endParaRPr lang="en-US"/>
          </a:p>
        </p:txBody>
      </p:sp>
    </p:spTree>
    <p:extLst>
      <p:ext uri="{BB962C8B-B14F-4D97-AF65-F5344CB8AC3E}">
        <p14:creationId xmlns:p14="http://schemas.microsoft.com/office/powerpoint/2010/main" val="161900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38</a:t>
            </a:fld>
            <a:endParaRPr lang="en-US"/>
          </a:p>
        </p:txBody>
      </p:sp>
    </p:spTree>
    <p:extLst>
      <p:ext uri="{BB962C8B-B14F-4D97-AF65-F5344CB8AC3E}">
        <p14:creationId xmlns:p14="http://schemas.microsoft.com/office/powerpoint/2010/main" val="344115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334</a:t>
            </a:r>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40</a:t>
            </a:fld>
            <a:endParaRPr lang="nl-NL"/>
          </a:p>
        </p:txBody>
      </p:sp>
    </p:spTree>
    <p:extLst>
      <p:ext uri="{BB962C8B-B14F-4D97-AF65-F5344CB8AC3E}">
        <p14:creationId xmlns:p14="http://schemas.microsoft.com/office/powerpoint/2010/main" val="1515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t>
            </a:r>
          </a:p>
          <a:p>
            <a:r>
              <a:rPr lang="nl-NL" dirty="0"/>
              <a:t>Lichtbreking gaat in principe</a:t>
            </a:r>
            <a:r>
              <a:rPr lang="nl-NL" baseline="0" dirty="0"/>
              <a:t> altijd rechtdoor</a:t>
            </a:r>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45</a:t>
            </a:fld>
            <a:endParaRPr lang="nl-NL"/>
          </a:p>
        </p:txBody>
      </p:sp>
    </p:spTree>
    <p:extLst>
      <p:ext uri="{BB962C8B-B14F-4D97-AF65-F5344CB8AC3E}">
        <p14:creationId xmlns:p14="http://schemas.microsoft.com/office/powerpoint/2010/main" val="387448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Aantal</a:t>
            </a:r>
            <a:r>
              <a:rPr lang="nl-NL" baseline="0" dirty="0"/>
              <a:t> trillingen:</a:t>
            </a:r>
          </a:p>
          <a:p>
            <a:r>
              <a:rPr lang="nl-NL" baseline="0" dirty="0"/>
              <a:t>Amplitude</a:t>
            </a:r>
            <a:endParaRPr lang="nl-NL" dirty="0"/>
          </a:p>
        </p:txBody>
      </p:sp>
      <p:sp>
        <p:nvSpPr>
          <p:cNvPr id="4" name="Tijdelijke aanduiding voor dianummer 3"/>
          <p:cNvSpPr>
            <a:spLocks noGrp="1"/>
          </p:cNvSpPr>
          <p:nvPr>
            <p:ph type="sldNum" sz="quarter" idx="10"/>
          </p:nvPr>
        </p:nvSpPr>
        <p:spPr/>
        <p:txBody>
          <a:bodyPr/>
          <a:lstStyle/>
          <a:p>
            <a:fld id="{47693448-9FF8-C54F-8E47-AC646FDEC0CE}" type="slidenum">
              <a:rPr lang="en-US" smtClean="0"/>
              <a:pPr/>
              <a:t>48</a:t>
            </a:fld>
            <a:endParaRPr lang="en-US"/>
          </a:p>
        </p:txBody>
      </p:sp>
    </p:spTree>
    <p:extLst>
      <p:ext uri="{BB962C8B-B14F-4D97-AF65-F5344CB8AC3E}">
        <p14:creationId xmlns:p14="http://schemas.microsoft.com/office/powerpoint/2010/main" val="2302129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49</a:t>
            </a:fld>
            <a:endParaRPr lang="en-US"/>
          </a:p>
        </p:txBody>
      </p:sp>
    </p:spTree>
    <p:extLst>
      <p:ext uri="{BB962C8B-B14F-4D97-AF65-F5344CB8AC3E}">
        <p14:creationId xmlns:p14="http://schemas.microsoft.com/office/powerpoint/2010/main" val="166714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Liniaal</a:t>
            </a:r>
            <a:r>
              <a:rPr lang="nl-NL" baseline="0" dirty="0"/>
              <a:t> proefje</a:t>
            </a:r>
          </a:p>
          <a:p>
            <a:r>
              <a:rPr lang="nl-NL" baseline="0" dirty="0"/>
              <a:t>Ervaring aantal trillingen en toonhoogte</a:t>
            </a:r>
            <a:endParaRPr lang="nl-NL" dirty="0"/>
          </a:p>
        </p:txBody>
      </p:sp>
      <p:sp>
        <p:nvSpPr>
          <p:cNvPr id="4" name="Tijdelijke aanduiding voor dianummer 3"/>
          <p:cNvSpPr>
            <a:spLocks noGrp="1"/>
          </p:cNvSpPr>
          <p:nvPr>
            <p:ph type="sldNum" sz="quarter" idx="10"/>
          </p:nvPr>
        </p:nvSpPr>
        <p:spPr/>
        <p:txBody>
          <a:bodyPr/>
          <a:lstStyle/>
          <a:p>
            <a:fld id="{47693448-9FF8-C54F-8E47-AC646FDEC0CE}" type="slidenum">
              <a:rPr lang="en-US" smtClean="0"/>
              <a:pPr/>
              <a:t>51</a:t>
            </a:fld>
            <a:endParaRPr lang="en-US"/>
          </a:p>
        </p:txBody>
      </p:sp>
    </p:spTree>
    <p:extLst>
      <p:ext uri="{BB962C8B-B14F-4D97-AF65-F5344CB8AC3E}">
        <p14:creationId xmlns:p14="http://schemas.microsoft.com/office/powerpoint/2010/main" val="388199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Smelten – condenseren – rijpen</a:t>
            </a:r>
            <a:r>
              <a:rPr lang="nl-NL" baseline="0" dirty="0"/>
              <a:t> – stollen</a:t>
            </a:r>
          </a:p>
          <a:p>
            <a:r>
              <a:rPr lang="nl-NL" baseline="0" dirty="0"/>
              <a:t>Hard worden van soldeertin</a:t>
            </a:r>
          </a:p>
          <a:p>
            <a:r>
              <a:rPr lang="nl-NL" baseline="0" dirty="0"/>
              <a:t>Rijpen van ijskristallen op een boomblad</a:t>
            </a:r>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7</a:t>
            </a:fld>
            <a:endParaRPr lang="nl-NL"/>
          </a:p>
        </p:txBody>
      </p:sp>
    </p:spTree>
    <p:extLst>
      <p:ext uri="{BB962C8B-B14F-4D97-AF65-F5344CB8AC3E}">
        <p14:creationId xmlns:p14="http://schemas.microsoft.com/office/powerpoint/2010/main" val="2790052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54</a:t>
            </a:fld>
            <a:endParaRPr lang="en-US"/>
          </a:p>
        </p:txBody>
      </p:sp>
    </p:spTree>
    <p:extLst>
      <p:ext uri="{BB962C8B-B14F-4D97-AF65-F5344CB8AC3E}">
        <p14:creationId xmlns:p14="http://schemas.microsoft.com/office/powerpoint/2010/main" val="3849369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55</a:t>
            </a:fld>
            <a:endParaRPr lang="en-US"/>
          </a:p>
        </p:txBody>
      </p:sp>
    </p:spTree>
    <p:extLst>
      <p:ext uri="{BB962C8B-B14F-4D97-AF65-F5344CB8AC3E}">
        <p14:creationId xmlns:p14="http://schemas.microsoft.com/office/powerpoint/2010/main" val="55108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56</a:t>
            </a:fld>
            <a:endParaRPr lang="en-US"/>
          </a:p>
        </p:txBody>
      </p:sp>
    </p:spTree>
    <p:extLst>
      <p:ext uri="{BB962C8B-B14F-4D97-AF65-F5344CB8AC3E}">
        <p14:creationId xmlns:p14="http://schemas.microsoft.com/office/powerpoint/2010/main" val="339363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57</a:t>
            </a:fld>
            <a:endParaRPr lang="en-US"/>
          </a:p>
        </p:txBody>
      </p:sp>
    </p:spTree>
    <p:extLst>
      <p:ext uri="{BB962C8B-B14F-4D97-AF65-F5344CB8AC3E}">
        <p14:creationId xmlns:p14="http://schemas.microsoft.com/office/powerpoint/2010/main" val="106782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58</a:t>
            </a:fld>
            <a:endParaRPr lang="en-US"/>
          </a:p>
        </p:txBody>
      </p:sp>
    </p:spTree>
    <p:extLst>
      <p:ext uri="{BB962C8B-B14F-4D97-AF65-F5344CB8AC3E}">
        <p14:creationId xmlns:p14="http://schemas.microsoft.com/office/powerpoint/2010/main" val="871945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59</a:t>
            </a:fld>
            <a:endParaRPr lang="en-US"/>
          </a:p>
        </p:txBody>
      </p:sp>
    </p:spTree>
    <p:extLst>
      <p:ext uri="{BB962C8B-B14F-4D97-AF65-F5344CB8AC3E}">
        <p14:creationId xmlns:p14="http://schemas.microsoft.com/office/powerpoint/2010/main" val="2020939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60</a:t>
            </a:fld>
            <a:endParaRPr lang="en-US"/>
          </a:p>
        </p:txBody>
      </p:sp>
    </p:spTree>
    <p:extLst>
      <p:ext uri="{BB962C8B-B14F-4D97-AF65-F5344CB8AC3E}">
        <p14:creationId xmlns:p14="http://schemas.microsoft.com/office/powerpoint/2010/main" val="194664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61</a:t>
            </a:fld>
            <a:endParaRPr lang="en-US"/>
          </a:p>
        </p:txBody>
      </p:sp>
    </p:spTree>
    <p:extLst>
      <p:ext uri="{BB962C8B-B14F-4D97-AF65-F5344CB8AC3E}">
        <p14:creationId xmlns:p14="http://schemas.microsoft.com/office/powerpoint/2010/main" val="1671363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62</a:t>
            </a:fld>
            <a:endParaRPr lang="en-US"/>
          </a:p>
        </p:txBody>
      </p:sp>
    </p:spTree>
    <p:extLst>
      <p:ext uri="{BB962C8B-B14F-4D97-AF65-F5344CB8AC3E}">
        <p14:creationId xmlns:p14="http://schemas.microsoft.com/office/powerpoint/2010/main" val="1108552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63</a:t>
            </a:fld>
            <a:endParaRPr lang="en-US"/>
          </a:p>
        </p:txBody>
      </p:sp>
    </p:spTree>
    <p:extLst>
      <p:ext uri="{BB962C8B-B14F-4D97-AF65-F5344CB8AC3E}">
        <p14:creationId xmlns:p14="http://schemas.microsoft.com/office/powerpoint/2010/main" val="361803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Proefje met 2 euromunt en lucifer?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https://www.youtube.com/watch?v=RM5yXMk-xH4</a:t>
            </a:r>
            <a:endParaRPr lang="nl-NL" dirty="0"/>
          </a:p>
          <a:p>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8</a:t>
            </a:fld>
            <a:endParaRPr lang="nl-NL"/>
          </a:p>
        </p:txBody>
      </p:sp>
    </p:spTree>
    <p:extLst>
      <p:ext uri="{BB962C8B-B14F-4D97-AF65-F5344CB8AC3E}">
        <p14:creationId xmlns:p14="http://schemas.microsoft.com/office/powerpoint/2010/main" val="1715957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64</a:t>
            </a:fld>
            <a:endParaRPr lang="en-US"/>
          </a:p>
        </p:txBody>
      </p:sp>
    </p:spTree>
    <p:extLst>
      <p:ext uri="{BB962C8B-B14F-4D97-AF65-F5344CB8AC3E}">
        <p14:creationId xmlns:p14="http://schemas.microsoft.com/office/powerpoint/2010/main" val="5983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3448-9FF8-C54F-8E47-AC646FDEC0CE}" type="slidenum">
              <a:rPr lang="en-US" smtClean="0"/>
              <a:pPr/>
              <a:t>65</a:t>
            </a:fld>
            <a:endParaRPr lang="en-US"/>
          </a:p>
        </p:txBody>
      </p:sp>
    </p:spTree>
    <p:extLst>
      <p:ext uri="{BB962C8B-B14F-4D97-AF65-F5344CB8AC3E}">
        <p14:creationId xmlns:p14="http://schemas.microsoft.com/office/powerpoint/2010/main" val="210931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Proefje</a:t>
            </a:r>
            <a:r>
              <a:rPr lang="nl-NL" baseline="0" dirty="0"/>
              <a:t> met suikerwater – modderwater – melk</a:t>
            </a:r>
          </a:p>
          <a:p>
            <a:endParaRPr lang="nl-NL" baseline="0" dirty="0"/>
          </a:p>
          <a:p>
            <a:r>
              <a:rPr lang="nl-NL" baseline="0" dirty="0"/>
              <a:t>Melk: emulsie  van water en vet</a:t>
            </a:r>
          </a:p>
          <a:p>
            <a:r>
              <a:rPr lang="nl-NL" baseline="0" dirty="0"/>
              <a:t>Melk bevat een </a:t>
            </a:r>
            <a:r>
              <a:rPr lang="nl-NL" baseline="0" dirty="0" err="1"/>
              <a:t>emukgator</a:t>
            </a:r>
            <a:r>
              <a:rPr lang="nl-NL" baseline="0" dirty="0"/>
              <a:t> die het vet in hele kleine druppeltjes verdeeld – hierdoor blijft het vet in de waterige substantie zweven</a:t>
            </a:r>
          </a:p>
          <a:p>
            <a:r>
              <a:rPr lang="nl-NL" baseline="0" dirty="0"/>
              <a:t>Denk ook aan mengsel van water en olie</a:t>
            </a:r>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11</a:t>
            </a:fld>
            <a:endParaRPr lang="nl-NL"/>
          </a:p>
        </p:txBody>
      </p:sp>
    </p:spTree>
    <p:extLst>
      <p:ext uri="{BB962C8B-B14F-4D97-AF65-F5344CB8AC3E}">
        <p14:creationId xmlns:p14="http://schemas.microsoft.com/office/powerpoint/2010/main" val="391471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Zaklamp laten zien</a:t>
            </a:r>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12</a:t>
            </a:fld>
            <a:endParaRPr lang="nl-NL"/>
          </a:p>
        </p:txBody>
      </p:sp>
    </p:spTree>
    <p:extLst>
      <p:ext uri="{BB962C8B-B14F-4D97-AF65-F5344CB8AC3E}">
        <p14:creationId xmlns:p14="http://schemas.microsoft.com/office/powerpoint/2010/main" val="36930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Kunnen</a:t>
            </a:r>
            <a:r>
              <a:rPr lang="nl-NL" baseline="0" dirty="0"/>
              <a:t> leerlingen voorbeelden noemen uit de maatschappij?</a:t>
            </a:r>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13</a:t>
            </a:fld>
            <a:endParaRPr lang="nl-NL"/>
          </a:p>
        </p:txBody>
      </p:sp>
    </p:spTree>
    <p:extLst>
      <p:ext uri="{BB962C8B-B14F-4D97-AF65-F5344CB8AC3E}">
        <p14:creationId xmlns:p14="http://schemas.microsoft.com/office/powerpoint/2010/main" val="33779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Extra uitleg: https://www.youtube.com/watch?v=Jiq4bGVNxgM</a:t>
            </a:r>
          </a:p>
          <a:p>
            <a:r>
              <a:rPr lang="nl-NL" dirty="0"/>
              <a:t>https://www.youtube.com/watch?v=qJS81ZQXTOU</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22</a:t>
            </a:fld>
            <a:endParaRPr lang="nl-NL"/>
          </a:p>
        </p:txBody>
      </p:sp>
    </p:spTree>
    <p:extLst>
      <p:ext uri="{BB962C8B-B14F-4D97-AF65-F5344CB8AC3E}">
        <p14:creationId xmlns:p14="http://schemas.microsoft.com/office/powerpoint/2010/main" val="76110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C</a:t>
            </a:r>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27</a:t>
            </a:fld>
            <a:endParaRPr lang="nl-NL"/>
          </a:p>
        </p:txBody>
      </p:sp>
    </p:spTree>
    <p:extLst>
      <p:ext uri="{BB962C8B-B14F-4D97-AF65-F5344CB8AC3E}">
        <p14:creationId xmlns:p14="http://schemas.microsoft.com/office/powerpoint/2010/main" val="335453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C</a:t>
            </a:r>
          </a:p>
        </p:txBody>
      </p:sp>
      <p:sp>
        <p:nvSpPr>
          <p:cNvPr id="4" name="Tijdelijke aanduiding voor dianummer 3"/>
          <p:cNvSpPr>
            <a:spLocks noGrp="1"/>
          </p:cNvSpPr>
          <p:nvPr>
            <p:ph type="sldNum" sz="quarter" idx="10"/>
          </p:nvPr>
        </p:nvSpPr>
        <p:spPr/>
        <p:txBody>
          <a:bodyPr/>
          <a:lstStyle/>
          <a:p>
            <a:fld id="{545F5048-E1D0-47AA-9B17-7810237491CE}" type="slidenum">
              <a:rPr lang="nl-NL" smtClean="0"/>
              <a:t>29</a:t>
            </a:fld>
            <a:endParaRPr lang="nl-NL"/>
          </a:p>
        </p:txBody>
      </p:sp>
    </p:spTree>
    <p:extLst>
      <p:ext uri="{BB962C8B-B14F-4D97-AF65-F5344CB8AC3E}">
        <p14:creationId xmlns:p14="http://schemas.microsoft.com/office/powerpoint/2010/main" val="42441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6552D235-D58D-49AA-B3B7-9E017BE1EDC5}" type="datetime1">
              <a:rPr lang="nl-NL" smtClean="0"/>
              <a:t>20-4-2020</a:t>
            </a:fld>
            <a:endParaRPr lang="nl-NL"/>
          </a:p>
        </p:txBody>
      </p:sp>
      <p:sp>
        <p:nvSpPr>
          <p:cNvPr id="5" name="Tijdelijke aanduiding voor voettekst 4"/>
          <p:cNvSpPr>
            <a:spLocks noGrp="1"/>
          </p:cNvSpPr>
          <p:nvPr>
            <p:ph type="ftr" sz="quarter" idx="11"/>
          </p:nvPr>
        </p:nvSpPr>
        <p:spPr/>
        <p:txBody>
          <a:bodyPr/>
          <a:lstStyle/>
          <a:p>
            <a:r>
              <a:rPr lang="nl-NL"/>
              <a:t>Verwonderen en Ontdekken - V2NAT22</a:t>
            </a:r>
          </a:p>
        </p:txBody>
      </p:sp>
      <p:sp>
        <p:nvSpPr>
          <p:cNvPr id="6" name="Tijdelijke aanduiding voor dianummer 5"/>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075784-A0C7-4F4D-8008-2D78371BD48E}" type="datetime1">
              <a:rPr lang="nl-NL" smtClean="0"/>
              <a:t>20-4-2020</a:t>
            </a:fld>
            <a:endParaRPr lang="nl-NL"/>
          </a:p>
        </p:txBody>
      </p:sp>
      <p:sp>
        <p:nvSpPr>
          <p:cNvPr id="5" name="Tijdelijke aanduiding voor voettekst 4"/>
          <p:cNvSpPr>
            <a:spLocks noGrp="1"/>
          </p:cNvSpPr>
          <p:nvPr>
            <p:ph type="ftr" sz="quarter" idx="11"/>
          </p:nvPr>
        </p:nvSpPr>
        <p:spPr/>
        <p:txBody>
          <a:bodyPr/>
          <a:lstStyle/>
          <a:p>
            <a:r>
              <a:rPr lang="nl-NL"/>
              <a:t>Verwonderen en Ontdekken - V2NAT22</a:t>
            </a:r>
          </a:p>
        </p:txBody>
      </p:sp>
      <p:sp>
        <p:nvSpPr>
          <p:cNvPr id="6" name="Tijdelijke aanduiding voor dianummer 5"/>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6592013-81E4-4847-8646-70CC4AD2827C}" type="datetime1">
              <a:rPr lang="nl-NL" smtClean="0"/>
              <a:t>20-4-2020</a:t>
            </a:fld>
            <a:endParaRPr lang="nl-NL"/>
          </a:p>
        </p:txBody>
      </p:sp>
      <p:sp>
        <p:nvSpPr>
          <p:cNvPr id="5" name="Tijdelijke aanduiding voor voettekst 4"/>
          <p:cNvSpPr>
            <a:spLocks noGrp="1"/>
          </p:cNvSpPr>
          <p:nvPr>
            <p:ph type="ftr" sz="quarter" idx="11"/>
          </p:nvPr>
        </p:nvSpPr>
        <p:spPr/>
        <p:txBody>
          <a:bodyPr/>
          <a:lstStyle/>
          <a:p>
            <a:r>
              <a:rPr lang="nl-NL"/>
              <a:t>Verwonderen en Ontdekken - V2NAT22</a:t>
            </a:r>
          </a:p>
        </p:txBody>
      </p:sp>
      <p:sp>
        <p:nvSpPr>
          <p:cNvPr id="6" name="Tijdelijke aanduiding voor dianummer 5"/>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spagina">
    <p:spTree>
      <p:nvGrpSpPr>
        <p:cNvPr id="1" name=""/>
        <p:cNvGrpSpPr/>
        <p:nvPr/>
      </p:nvGrpSpPr>
      <p:grpSpPr>
        <a:xfrm>
          <a:off x="0" y="0"/>
          <a:ext cx="0" cy="0"/>
          <a:chOff x="0" y="0"/>
          <a:chExt cx="0" cy="0"/>
        </a:xfrm>
      </p:grpSpPr>
      <p:pic>
        <p:nvPicPr>
          <p:cNvPr id="6" name="Picture 5" descr="powerpoint-background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638300"/>
          </a:xfrm>
        </p:spPr>
        <p:txBody>
          <a:bodyPr/>
          <a:lstStyle>
            <a:lvl1pPr>
              <a:defRPr>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pic>
        <p:nvPicPr>
          <p:cNvPr id="7" name="Picture 6"/>
          <p:cNvPicPr>
            <a:picLocks noChangeAspect="1"/>
          </p:cNvPicPr>
          <p:nvPr userDrawn="1"/>
        </p:nvPicPr>
        <p:blipFill>
          <a:blip r:embed="rId3"/>
          <a:stretch>
            <a:fillRect/>
          </a:stretch>
        </p:blipFill>
        <p:spPr>
          <a:xfrm>
            <a:off x="5557842" y="5324468"/>
            <a:ext cx="3200400" cy="985520"/>
          </a:xfrm>
          <a:prstGeom prst="rect">
            <a:avLst/>
          </a:prstGeom>
        </p:spPr>
      </p:pic>
      <p:sp>
        <p:nvSpPr>
          <p:cNvPr id="14" name="Text Placeholder 13"/>
          <p:cNvSpPr>
            <a:spLocks noGrp="1"/>
          </p:cNvSpPr>
          <p:nvPr>
            <p:ph type="body" sz="quarter" idx="10"/>
          </p:nvPr>
        </p:nvSpPr>
        <p:spPr>
          <a:xfrm>
            <a:off x="457200" y="2190750"/>
            <a:ext cx="8229600" cy="682625"/>
          </a:xfrm>
        </p:spPr>
        <p:txBody>
          <a:bodyP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4158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FFCB8A3-4512-4E35-B0D7-5719ACB7561C}" type="datetime1">
              <a:rPr lang="nl-NL" smtClean="0"/>
              <a:t>20-4-2020</a:t>
            </a:fld>
            <a:endParaRPr lang="nl-NL"/>
          </a:p>
        </p:txBody>
      </p:sp>
      <p:sp>
        <p:nvSpPr>
          <p:cNvPr id="5" name="Tijdelijke aanduiding voor voettekst 4"/>
          <p:cNvSpPr>
            <a:spLocks noGrp="1"/>
          </p:cNvSpPr>
          <p:nvPr>
            <p:ph type="ftr" sz="quarter" idx="11"/>
          </p:nvPr>
        </p:nvSpPr>
        <p:spPr/>
        <p:txBody>
          <a:bodyPr/>
          <a:lstStyle/>
          <a:p>
            <a:r>
              <a:rPr lang="nl-NL"/>
              <a:t>Verwonderen en Ontdekken - V2NAT22</a:t>
            </a:r>
          </a:p>
        </p:txBody>
      </p:sp>
      <p:sp>
        <p:nvSpPr>
          <p:cNvPr id="6" name="Tijdelijke aanduiding voor dianummer 5"/>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307BAF1-E46B-4612-9B4F-25EB24F939DB}" type="datetime1">
              <a:rPr lang="nl-NL" smtClean="0"/>
              <a:t>20-4-2020</a:t>
            </a:fld>
            <a:endParaRPr lang="nl-NL"/>
          </a:p>
        </p:txBody>
      </p:sp>
      <p:sp>
        <p:nvSpPr>
          <p:cNvPr id="5" name="Tijdelijke aanduiding voor voettekst 4"/>
          <p:cNvSpPr>
            <a:spLocks noGrp="1"/>
          </p:cNvSpPr>
          <p:nvPr>
            <p:ph type="ftr" sz="quarter" idx="11"/>
          </p:nvPr>
        </p:nvSpPr>
        <p:spPr/>
        <p:txBody>
          <a:bodyPr/>
          <a:lstStyle/>
          <a:p>
            <a:r>
              <a:rPr lang="nl-NL"/>
              <a:t>Verwonderen en Ontdekken - V2NAT22</a:t>
            </a:r>
          </a:p>
        </p:txBody>
      </p:sp>
      <p:sp>
        <p:nvSpPr>
          <p:cNvPr id="6" name="Tijdelijke aanduiding voor dianummer 5"/>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4C026B2-7289-4AD0-96F5-255804247D8D}" type="datetime1">
              <a:rPr lang="nl-NL" smtClean="0"/>
              <a:t>20-4-2020</a:t>
            </a:fld>
            <a:endParaRPr lang="nl-NL"/>
          </a:p>
        </p:txBody>
      </p:sp>
      <p:sp>
        <p:nvSpPr>
          <p:cNvPr id="6" name="Tijdelijke aanduiding voor voettekst 5"/>
          <p:cNvSpPr>
            <a:spLocks noGrp="1"/>
          </p:cNvSpPr>
          <p:nvPr>
            <p:ph type="ftr" sz="quarter" idx="11"/>
          </p:nvPr>
        </p:nvSpPr>
        <p:spPr/>
        <p:txBody>
          <a:bodyPr/>
          <a:lstStyle/>
          <a:p>
            <a:r>
              <a:rPr lang="nl-NL"/>
              <a:t>Verwonderen en Ontdekken - V2NAT22</a:t>
            </a:r>
          </a:p>
        </p:txBody>
      </p:sp>
      <p:sp>
        <p:nvSpPr>
          <p:cNvPr id="7" name="Tijdelijke aanduiding voor dianummer 6"/>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52EAAE9-3C2A-4D42-A909-93C85C9AC05F}" type="datetime1">
              <a:rPr lang="nl-NL" smtClean="0"/>
              <a:t>20-4-2020</a:t>
            </a:fld>
            <a:endParaRPr lang="nl-NL"/>
          </a:p>
        </p:txBody>
      </p:sp>
      <p:sp>
        <p:nvSpPr>
          <p:cNvPr id="8" name="Tijdelijke aanduiding voor voettekst 7"/>
          <p:cNvSpPr>
            <a:spLocks noGrp="1"/>
          </p:cNvSpPr>
          <p:nvPr>
            <p:ph type="ftr" sz="quarter" idx="11"/>
          </p:nvPr>
        </p:nvSpPr>
        <p:spPr/>
        <p:txBody>
          <a:bodyPr/>
          <a:lstStyle/>
          <a:p>
            <a:r>
              <a:rPr lang="nl-NL"/>
              <a:t>Verwonderen en Ontdekken - V2NAT22</a:t>
            </a:r>
          </a:p>
        </p:txBody>
      </p:sp>
      <p:sp>
        <p:nvSpPr>
          <p:cNvPr id="9" name="Tijdelijke aanduiding voor dianummer 8"/>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940A0B0-0E1D-40E7-9A02-F7C3E08CC7F3}" type="datetime1">
              <a:rPr lang="nl-NL" smtClean="0"/>
              <a:t>20-4-2020</a:t>
            </a:fld>
            <a:endParaRPr lang="nl-NL"/>
          </a:p>
        </p:txBody>
      </p:sp>
      <p:sp>
        <p:nvSpPr>
          <p:cNvPr id="4" name="Tijdelijke aanduiding voor voettekst 3"/>
          <p:cNvSpPr>
            <a:spLocks noGrp="1"/>
          </p:cNvSpPr>
          <p:nvPr>
            <p:ph type="ftr" sz="quarter" idx="11"/>
          </p:nvPr>
        </p:nvSpPr>
        <p:spPr/>
        <p:txBody>
          <a:bodyPr/>
          <a:lstStyle/>
          <a:p>
            <a:r>
              <a:rPr lang="nl-NL"/>
              <a:t>Verwonderen en Ontdekken - V2NAT22</a:t>
            </a:r>
          </a:p>
        </p:txBody>
      </p:sp>
      <p:sp>
        <p:nvSpPr>
          <p:cNvPr id="5" name="Tijdelijke aanduiding voor dianummer 4"/>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BDAA20E-5327-4782-89B1-949E94C1626A}" type="datetime1">
              <a:rPr lang="nl-NL" smtClean="0"/>
              <a:t>20-4-2020</a:t>
            </a:fld>
            <a:endParaRPr lang="nl-NL"/>
          </a:p>
        </p:txBody>
      </p:sp>
      <p:sp>
        <p:nvSpPr>
          <p:cNvPr id="3" name="Tijdelijke aanduiding voor voettekst 2"/>
          <p:cNvSpPr>
            <a:spLocks noGrp="1"/>
          </p:cNvSpPr>
          <p:nvPr>
            <p:ph type="ftr" sz="quarter" idx="11"/>
          </p:nvPr>
        </p:nvSpPr>
        <p:spPr/>
        <p:txBody>
          <a:bodyPr/>
          <a:lstStyle/>
          <a:p>
            <a:r>
              <a:rPr lang="nl-NL"/>
              <a:t>Verwonderen en Ontdekken - V2NAT22</a:t>
            </a:r>
          </a:p>
        </p:txBody>
      </p:sp>
      <p:sp>
        <p:nvSpPr>
          <p:cNvPr id="4" name="Tijdelijke aanduiding voor dianummer 3"/>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2D934BD-9189-4739-9538-A711AB0AF217}" type="datetime1">
              <a:rPr lang="nl-NL" smtClean="0"/>
              <a:t>20-4-2020</a:t>
            </a:fld>
            <a:endParaRPr lang="nl-NL"/>
          </a:p>
        </p:txBody>
      </p:sp>
      <p:sp>
        <p:nvSpPr>
          <p:cNvPr id="6" name="Tijdelijke aanduiding voor voettekst 5"/>
          <p:cNvSpPr>
            <a:spLocks noGrp="1"/>
          </p:cNvSpPr>
          <p:nvPr>
            <p:ph type="ftr" sz="quarter" idx="11"/>
          </p:nvPr>
        </p:nvSpPr>
        <p:spPr/>
        <p:txBody>
          <a:bodyPr/>
          <a:lstStyle/>
          <a:p>
            <a:r>
              <a:rPr lang="nl-NL"/>
              <a:t>Verwonderen en Ontdekken - V2NAT22</a:t>
            </a:r>
          </a:p>
        </p:txBody>
      </p:sp>
      <p:sp>
        <p:nvSpPr>
          <p:cNvPr id="7" name="Tijdelijke aanduiding voor dianummer 6"/>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37702C5-942B-4150-BD52-434F6CEB68AC}" type="datetime1">
              <a:rPr lang="nl-NL" smtClean="0"/>
              <a:t>20-4-2020</a:t>
            </a:fld>
            <a:endParaRPr lang="nl-NL"/>
          </a:p>
        </p:txBody>
      </p:sp>
      <p:sp>
        <p:nvSpPr>
          <p:cNvPr id="6" name="Tijdelijke aanduiding voor voettekst 5"/>
          <p:cNvSpPr>
            <a:spLocks noGrp="1"/>
          </p:cNvSpPr>
          <p:nvPr>
            <p:ph type="ftr" sz="quarter" idx="11"/>
          </p:nvPr>
        </p:nvSpPr>
        <p:spPr/>
        <p:txBody>
          <a:bodyPr/>
          <a:lstStyle/>
          <a:p>
            <a:r>
              <a:rPr lang="nl-NL"/>
              <a:t>Verwonderen en Ontdekken - V2NAT22</a:t>
            </a:r>
          </a:p>
        </p:txBody>
      </p:sp>
      <p:sp>
        <p:nvSpPr>
          <p:cNvPr id="7" name="Tijdelijke aanduiding voor dianummer 6"/>
          <p:cNvSpPr>
            <a:spLocks noGrp="1"/>
          </p:cNvSpPr>
          <p:nvPr>
            <p:ph type="sldNum" sz="quarter" idx="12"/>
          </p:nvPr>
        </p:nvSpPr>
        <p:spPr/>
        <p:txBody>
          <a:bodyPr/>
          <a:lstStyle/>
          <a:p>
            <a:fld id="{E2D272A8-1783-4138-861F-4C2E0308144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DDDF5-7D21-4148-B507-C45A02437E98}" type="datetime1">
              <a:rPr lang="nl-NL" smtClean="0"/>
              <a:t>20-4-2020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Verwonderen en Ontdekken - V2NAT22</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272A8-1783-4138-861F-4C2E0308144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JS81ZQXTOU" TargetMode="External"/><Relationship Id="rId2" Type="http://schemas.openxmlformats.org/officeDocument/2006/relationships/hyperlink" Target="https://www.youtube.com/watch?v=Jiq4bGVNxg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youtube.com/watch?v=Hn2_FUZ6ql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IbtET15Xe-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watch?v=hGBw9_p5RY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GOAaUYBs-D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wLmrk9RXxp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edvoorbereidnaardepabo.nl/"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638300"/>
          </a:xfrm>
        </p:spPr>
        <p:txBody>
          <a:bodyPr>
            <a:normAutofit/>
          </a:bodyPr>
          <a:lstStyle/>
          <a:p>
            <a:pPr algn="ctr"/>
            <a:r>
              <a:rPr lang="en-US" sz="5400" b="1" dirty="0"/>
              <a:t>Welkom!</a:t>
            </a:r>
          </a:p>
        </p:txBody>
      </p:sp>
      <p:sp>
        <p:nvSpPr>
          <p:cNvPr id="3" name="Text Placeholder 2"/>
          <p:cNvSpPr>
            <a:spLocks noGrp="1"/>
          </p:cNvSpPr>
          <p:nvPr>
            <p:ph type="body" sz="quarter" idx="10"/>
          </p:nvPr>
        </p:nvSpPr>
        <p:spPr>
          <a:xfrm>
            <a:off x="791580" y="1268760"/>
            <a:ext cx="7560840" cy="4536504"/>
          </a:xfrm>
        </p:spPr>
        <p:txBody>
          <a:bodyPr>
            <a:normAutofit/>
          </a:bodyPr>
          <a:lstStyle/>
          <a:p>
            <a:endParaRPr lang="en-US" b="1" dirty="0"/>
          </a:p>
          <a:p>
            <a:r>
              <a:rPr lang="en-US" b="1" dirty="0" err="1"/>
              <a:t>Summercourse</a:t>
            </a:r>
            <a:r>
              <a:rPr lang="en-US" b="1" dirty="0"/>
              <a:t> </a:t>
            </a:r>
            <a:r>
              <a:rPr lang="en-US" b="1" dirty="0" err="1"/>
              <a:t>Toelatingstoets</a:t>
            </a:r>
            <a:endParaRPr lang="en-US" b="1" dirty="0"/>
          </a:p>
          <a:p>
            <a:r>
              <a:rPr lang="en-US" b="1" dirty="0" err="1"/>
              <a:t>Natuur</a:t>
            </a:r>
            <a:r>
              <a:rPr lang="en-US" b="1" dirty="0"/>
              <a:t> &amp; </a:t>
            </a:r>
            <a:r>
              <a:rPr lang="en-US" b="1" dirty="0" err="1"/>
              <a:t>Techniek</a:t>
            </a:r>
            <a:endParaRPr lang="en-US" b="1" dirty="0"/>
          </a:p>
          <a:p>
            <a:r>
              <a:rPr lang="en-US" sz="2000" i="1" dirty="0" err="1"/>
              <a:t>Dinsdag</a:t>
            </a:r>
            <a:r>
              <a:rPr lang="en-US" sz="2000" i="1" dirty="0"/>
              <a:t> 21 </a:t>
            </a:r>
            <a:r>
              <a:rPr lang="en-US" sz="2000" i="1" dirty="0" err="1"/>
              <a:t>april</a:t>
            </a:r>
            <a:endParaRPr lang="en-US" sz="2000" i="1" dirty="0"/>
          </a:p>
          <a:p>
            <a:endParaRPr lang="en-US" b="1" dirty="0"/>
          </a:p>
          <a:p>
            <a:r>
              <a:rPr lang="en-US" b="1" i="1" dirty="0"/>
              <a:t>Immy Voet</a:t>
            </a:r>
          </a:p>
          <a:p>
            <a:endParaRPr lang="en-US" b="1" dirty="0"/>
          </a:p>
          <a:p>
            <a:endParaRPr lang="en-US" b="1" dirty="0"/>
          </a:p>
        </p:txBody>
      </p:sp>
    </p:spTree>
    <p:extLst>
      <p:ext uri="{BB962C8B-B14F-4D97-AF65-F5344CB8AC3E}">
        <p14:creationId xmlns:p14="http://schemas.microsoft.com/office/powerpoint/2010/main" val="70196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oefenvraag</a:t>
            </a:r>
          </a:p>
        </p:txBody>
      </p:sp>
      <p:sp>
        <p:nvSpPr>
          <p:cNvPr id="3" name="Tijdelijke aanduiding voor inhoud 2"/>
          <p:cNvSpPr>
            <a:spLocks noGrp="1"/>
          </p:cNvSpPr>
          <p:nvPr>
            <p:ph idx="1"/>
          </p:nvPr>
        </p:nvSpPr>
        <p:spPr>
          <a:xfrm>
            <a:off x="457200" y="1600200"/>
            <a:ext cx="8686800" cy="5357192"/>
          </a:xfrm>
        </p:spPr>
        <p:txBody>
          <a:bodyPr>
            <a:normAutofit/>
          </a:bodyPr>
          <a:lstStyle/>
          <a:p>
            <a:pPr marL="0" indent="0">
              <a:buNone/>
            </a:pPr>
            <a:endParaRPr lang="nl-NL" sz="2800" b="1" dirty="0"/>
          </a:p>
          <a:p>
            <a:endParaRPr lang="nl-NL" sz="2800" b="1" dirty="0"/>
          </a:p>
          <a:p>
            <a:pPr marL="0" indent="0">
              <a:buNone/>
            </a:pPr>
            <a:endParaRPr lang="nl-NL" sz="2800" b="1" dirty="0"/>
          </a:p>
          <a:p>
            <a:pPr marL="0" indent="0">
              <a:buNone/>
            </a:pPr>
            <a:endParaRPr lang="nl-NL" sz="2800" b="1" dirty="0"/>
          </a:p>
          <a:p>
            <a:pPr marL="0" indent="0">
              <a:buNone/>
            </a:pPr>
            <a:r>
              <a:rPr lang="nl-NL" sz="2800" b="1" dirty="0"/>
              <a:t>Wat is de belangrijkste functie van het radiatorfolie?</a:t>
            </a:r>
          </a:p>
          <a:p>
            <a:pPr marL="0" indent="0">
              <a:buNone/>
            </a:pPr>
            <a:r>
              <a:rPr lang="nl-NL" dirty="0"/>
              <a:t> </a:t>
            </a:r>
          </a:p>
          <a:p>
            <a:pPr marL="0" lvl="0" indent="0">
              <a:buNone/>
            </a:pPr>
            <a:r>
              <a:rPr lang="nl-NL" sz="2600" dirty="0"/>
              <a:t>A) Het folie gaat vooral de </a:t>
            </a:r>
            <a:r>
              <a:rPr lang="nl-NL" sz="2600" u="sng" dirty="0"/>
              <a:t>geleiding</a:t>
            </a:r>
            <a:r>
              <a:rPr lang="nl-NL" sz="2600" dirty="0"/>
              <a:t> van warmte tegen.</a:t>
            </a:r>
          </a:p>
          <a:p>
            <a:pPr marL="0" lvl="0" indent="0">
              <a:buNone/>
            </a:pPr>
            <a:r>
              <a:rPr lang="nl-NL" sz="2600" dirty="0"/>
              <a:t>B) Het folie gaat vooral de</a:t>
            </a:r>
            <a:r>
              <a:rPr lang="nl-NL" sz="2600" u="sng" dirty="0"/>
              <a:t> straling </a:t>
            </a:r>
            <a:r>
              <a:rPr lang="nl-NL" sz="2600" dirty="0"/>
              <a:t>van warmte tegen.</a:t>
            </a:r>
          </a:p>
          <a:p>
            <a:pPr marL="0" lvl="0" indent="0">
              <a:buNone/>
            </a:pPr>
            <a:r>
              <a:rPr lang="nl-NL" sz="2600" dirty="0"/>
              <a:t>C) Het folie gaat vooral de </a:t>
            </a:r>
            <a:r>
              <a:rPr lang="nl-NL" sz="2600" u="sng" dirty="0"/>
              <a:t>stroming</a:t>
            </a:r>
            <a:r>
              <a:rPr lang="nl-NL" sz="2600" dirty="0"/>
              <a:t> van warmte tegen.</a:t>
            </a:r>
          </a:p>
          <a:p>
            <a:pPr marL="0" indent="0">
              <a:buNone/>
            </a:pPr>
            <a:r>
              <a:rPr lang="nl-NL" dirty="0"/>
              <a:t> </a:t>
            </a:r>
          </a:p>
          <a:p>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68760"/>
            <a:ext cx="3631953" cy="2232248"/>
          </a:xfrm>
          <a:prstGeom prst="rect">
            <a:avLst/>
          </a:prstGeom>
        </p:spPr>
      </p:pic>
    </p:spTree>
    <p:extLst>
      <p:ext uri="{BB962C8B-B14F-4D97-AF65-F5344CB8AC3E}">
        <p14:creationId xmlns:p14="http://schemas.microsoft.com/office/powerpoint/2010/main" val="306242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Mengsels </a:t>
            </a:r>
          </a:p>
        </p:txBody>
      </p:sp>
      <p:sp>
        <p:nvSpPr>
          <p:cNvPr id="3" name="Tijdelijke aanduiding voor inhoud 2"/>
          <p:cNvSpPr>
            <a:spLocks noGrp="1"/>
          </p:cNvSpPr>
          <p:nvPr>
            <p:ph idx="1"/>
          </p:nvPr>
        </p:nvSpPr>
        <p:spPr>
          <a:xfrm>
            <a:off x="457200" y="1844824"/>
            <a:ext cx="8229600" cy="4853136"/>
          </a:xfrm>
        </p:spPr>
        <p:txBody>
          <a:bodyPr>
            <a:normAutofit fontScale="85000" lnSpcReduction="20000"/>
          </a:bodyPr>
          <a:lstStyle/>
          <a:p>
            <a:r>
              <a:rPr lang="nl-NL" b="1" u="sng" dirty="0"/>
              <a:t>Oplossing</a:t>
            </a:r>
            <a:r>
              <a:rPr lang="nl-NL" dirty="0"/>
              <a:t> – bijv. suikerwater</a:t>
            </a:r>
          </a:p>
          <a:p>
            <a:pPr marL="0" indent="0">
              <a:buNone/>
            </a:pPr>
            <a:r>
              <a:rPr lang="nl-NL" dirty="0"/>
              <a:t>Altijd helder en doorzichtig</a:t>
            </a:r>
          </a:p>
          <a:p>
            <a:pPr marL="0" indent="0">
              <a:buNone/>
            </a:pPr>
            <a:endParaRPr lang="nl-NL" dirty="0"/>
          </a:p>
          <a:p>
            <a:r>
              <a:rPr lang="nl-NL" b="1" u="sng" dirty="0"/>
              <a:t>Suspensie </a:t>
            </a:r>
            <a:r>
              <a:rPr lang="nl-NL" dirty="0"/>
              <a:t>– bijv. modderwater</a:t>
            </a:r>
          </a:p>
          <a:p>
            <a:pPr marL="0" indent="0">
              <a:buNone/>
            </a:pPr>
            <a:r>
              <a:rPr lang="nl-NL" dirty="0"/>
              <a:t>Altijd troebel en ondoorzichtig </a:t>
            </a:r>
          </a:p>
          <a:p>
            <a:pPr marL="0" indent="0">
              <a:buNone/>
            </a:pPr>
            <a:r>
              <a:rPr lang="nl-NL" dirty="0"/>
              <a:t>Mengsel van vaste stof en vloeistof</a:t>
            </a:r>
          </a:p>
          <a:p>
            <a:pPr marL="0" indent="0">
              <a:buNone/>
            </a:pPr>
            <a:r>
              <a:rPr lang="nl-NL" dirty="0"/>
              <a:t>De vaste stof is niet opgelost</a:t>
            </a:r>
          </a:p>
          <a:p>
            <a:pPr marL="0" indent="0">
              <a:buNone/>
            </a:pPr>
            <a:endParaRPr lang="nl-NL" dirty="0"/>
          </a:p>
          <a:p>
            <a:r>
              <a:rPr lang="nl-NL" b="1" u="sng" dirty="0"/>
              <a:t>Emulsie</a:t>
            </a:r>
            <a:r>
              <a:rPr lang="nl-NL" dirty="0"/>
              <a:t> – bijv. melk</a:t>
            </a:r>
          </a:p>
          <a:p>
            <a:pPr marL="0" indent="0">
              <a:buNone/>
            </a:pPr>
            <a:r>
              <a:rPr lang="nl-NL" dirty="0"/>
              <a:t>Troebele vloeistof </a:t>
            </a:r>
          </a:p>
          <a:p>
            <a:pPr marL="0" indent="0">
              <a:buNone/>
            </a:pPr>
            <a:r>
              <a:rPr lang="nl-NL" dirty="0"/>
              <a:t>Mengsel van 2 vloeistoffen die niet goed mengbaar zijn</a:t>
            </a:r>
          </a:p>
          <a:p>
            <a:endParaRPr lang="nl-NL" dirty="0"/>
          </a:p>
        </p:txBody>
      </p:sp>
    </p:spTree>
    <p:extLst>
      <p:ext uri="{BB962C8B-B14F-4D97-AF65-F5344CB8AC3E}">
        <p14:creationId xmlns:p14="http://schemas.microsoft.com/office/powerpoint/2010/main" val="388419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lgn="ctr"/>
            <a:endParaRPr lang="nl-NL" dirty="0"/>
          </a:p>
          <a:p>
            <a:pPr marL="0" indent="0" algn="ctr">
              <a:buNone/>
            </a:pPr>
            <a:r>
              <a:rPr lang="nl-NL" sz="7200" b="1" u="sng" dirty="0"/>
              <a:t>2. Energie</a:t>
            </a:r>
          </a:p>
        </p:txBody>
      </p:sp>
    </p:spTree>
    <p:extLst>
      <p:ext uri="{BB962C8B-B14F-4D97-AF65-F5344CB8AC3E}">
        <p14:creationId xmlns:p14="http://schemas.microsoft.com/office/powerpoint/2010/main" val="79928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Voorbeelden van energievormen</a:t>
            </a:r>
          </a:p>
        </p:txBody>
      </p:sp>
      <p:sp>
        <p:nvSpPr>
          <p:cNvPr id="3" name="Tijdelijke aanduiding voor inhoud 2"/>
          <p:cNvSpPr>
            <a:spLocks noGrp="1"/>
          </p:cNvSpPr>
          <p:nvPr>
            <p:ph idx="1"/>
          </p:nvPr>
        </p:nvSpPr>
        <p:spPr/>
        <p:txBody>
          <a:bodyPr>
            <a:normAutofit/>
          </a:bodyPr>
          <a:lstStyle/>
          <a:p>
            <a:r>
              <a:rPr lang="nl-NL" dirty="0"/>
              <a:t>Warmte</a:t>
            </a:r>
          </a:p>
          <a:p>
            <a:r>
              <a:rPr lang="nl-NL" dirty="0"/>
              <a:t>Elektrische energie</a:t>
            </a:r>
          </a:p>
          <a:p>
            <a:r>
              <a:rPr lang="nl-NL" dirty="0" err="1"/>
              <a:t>Bewegings</a:t>
            </a:r>
            <a:r>
              <a:rPr lang="nl-NL" dirty="0"/>
              <a:t> energie</a:t>
            </a:r>
          </a:p>
          <a:p>
            <a:r>
              <a:rPr lang="nl-NL" dirty="0" err="1"/>
              <a:t>Geluids</a:t>
            </a:r>
            <a:r>
              <a:rPr lang="nl-NL" dirty="0"/>
              <a:t> energie</a:t>
            </a:r>
          </a:p>
          <a:p>
            <a:r>
              <a:rPr lang="nl-NL" dirty="0"/>
              <a:t>Licht energie</a:t>
            </a:r>
          </a:p>
          <a:p>
            <a:r>
              <a:rPr lang="nl-NL" u="sng" dirty="0"/>
              <a:t>Chemische energie </a:t>
            </a:r>
            <a:r>
              <a:rPr lang="nl-NL" dirty="0"/>
              <a:t>= als de energie is opgeslagen in een brandstof, zoals aardolie</a:t>
            </a:r>
          </a:p>
        </p:txBody>
      </p:sp>
    </p:spTree>
    <p:extLst>
      <p:ext uri="{BB962C8B-B14F-4D97-AF65-F5344CB8AC3E}">
        <p14:creationId xmlns:p14="http://schemas.microsoft.com/office/powerpoint/2010/main" val="135350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Energiebronnen </a:t>
            </a:r>
          </a:p>
        </p:txBody>
      </p:sp>
      <p:sp>
        <p:nvSpPr>
          <p:cNvPr id="3" name="Tijdelijke aanduiding voor inhoud 2"/>
          <p:cNvSpPr>
            <a:spLocks noGrp="1"/>
          </p:cNvSpPr>
          <p:nvPr>
            <p:ph idx="1"/>
          </p:nvPr>
        </p:nvSpPr>
        <p:spPr/>
        <p:txBody>
          <a:bodyPr>
            <a:normAutofit fontScale="92500" lnSpcReduction="10000"/>
          </a:bodyPr>
          <a:lstStyle/>
          <a:p>
            <a:r>
              <a:rPr lang="nl-NL" dirty="0"/>
              <a:t>Spierkracht</a:t>
            </a:r>
          </a:p>
          <a:p>
            <a:r>
              <a:rPr lang="nl-NL" dirty="0"/>
              <a:t>Wind- en waterkracht</a:t>
            </a:r>
          </a:p>
          <a:p>
            <a:r>
              <a:rPr lang="nl-NL" dirty="0"/>
              <a:t>Zonlicht</a:t>
            </a:r>
          </a:p>
          <a:p>
            <a:r>
              <a:rPr lang="nl-NL" dirty="0"/>
              <a:t>Elektriciteit</a:t>
            </a:r>
          </a:p>
          <a:p>
            <a:r>
              <a:rPr lang="nl-NL" dirty="0"/>
              <a:t>Verbranding van brandstoffen</a:t>
            </a:r>
          </a:p>
          <a:p>
            <a:endParaRPr lang="nl-NL" dirty="0"/>
          </a:p>
          <a:p>
            <a:pPr marL="0" indent="0">
              <a:buNone/>
            </a:pPr>
            <a:r>
              <a:rPr lang="nl-NL" u="sng" dirty="0"/>
              <a:t>Duurzame energie </a:t>
            </a:r>
            <a:r>
              <a:rPr lang="nl-NL" dirty="0"/>
              <a:t>= energie waarover de mensheid voor onbeperkte tijd kan beschikken en waarbij het milieu niet wordt benadeeld. </a:t>
            </a:r>
          </a:p>
          <a:p>
            <a:endParaRPr lang="nl-NL" dirty="0"/>
          </a:p>
        </p:txBody>
      </p:sp>
    </p:spTree>
    <p:extLst>
      <p:ext uri="{BB962C8B-B14F-4D97-AF65-F5344CB8AC3E}">
        <p14:creationId xmlns:p14="http://schemas.microsoft.com/office/powerpoint/2010/main" val="294203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energieomzetting</a:t>
            </a:r>
          </a:p>
        </p:txBody>
      </p:sp>
      <p:pic>
        <p:nvPicPr>
          <p:cNvPr id="6" name="Tijdelijke aanduiding voor inhoud 5"/>
          <p:cNvPicPr>
            <a:picLocks noGrp="1" noChangeAspect="1"/>
          </p:cNvPicPr>
          <p:nvPr>
            <p:ph idx="1"/>
          </p:nvPr>
        </p:nvPicPr>
        <p:blipFill rotWithShape="1">
          <a:blip r:embed="rId2">
            <a:extLst>
              <a:ext uri="{28A0092B-C50C-407E-A947-70E740481C1C}">
                <a14:useLocalDpi xmlns:a14="http://schemas.microsoft.com/office/drawing/2010/main" val="0"/>
              </a:ext>
            </a:extLst>
          </a:blip>
          <a:srcRect t="45180"/>
          <a:stretch/>
        </p:blipFill>
        <p:spPr>
          <a:xfrm>
            <a:off x="679003" y="2060848"/>
            <a:ext cx="7785993" cy="3201219"/>
          </a:xfrm>
        </p:spPr>
      </p:pic>
    </p:spTree>
    <p:extLst>
      <p:ext uri="{BB962C8B-B14F-4D97-AF65-F5344CB8AC3E}">
        <p14:creationId xmlns:p14="http://schemas.microsoft.com/office/powerpoint/2010/main" val="210651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energieomzetting</a:t>
            </a:r>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214" t="38378" r="17857" b="12222"/>
          <a:stretch/>
        </p:blipFill>
        <p:spPr>
          <a:xfrm>
            <a:off x="1331640" y="2060848"/>
            <a:ext cx="6807677" cy="3816425"/>
          </a:xfrm>
        </p:spPr>
      </p:pic>
    </p:spTree>
    <p:extLst>
      <p:ext uri="{BB962C8B-B14F-4D97-AF65-F5344CB8AC3E}">
        <p14:creationId xmlns:p14="http://schemas.microsoft.com/office/powerpoint/2010/main" val="370359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energieomzetting</a:t>
            </a:r>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8133"/>
          <a:stretch/>
        </p:blipFill>
        <p:spPr>
          <a:xfrm>
            <a:off x="877798" y="1700808"/>
            <a:ext cx="7388403" cy="4536504"/>
          </a:xfrm>
        </p:spPr>
      </p:pic>
    </p:spTree>
    <p:extLst>
      <p:ext uri="{BB962C8B-B14F-4D97-AF65-F5344CB8AC3E}">
        <p14:creationId xmlns:p14="http://schemas.microsoft.com/office/powerpoint/2010/main" val="368187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Oefenopgave:</a:t>
            </a:r>
          </a:p>
        </p:txBody>
      </p:sp>
      <p:sp>
        <p:nvSpPr>
          <p:cNvPr id="3" name="Tijdelijke aanduiding voor inhoud 2"/>
          <p:cNvSpPr>
            <a:spLocks noGrp="1"/>
          </p:cNvSpPr>
          <p:nvPr>
            <p:ph idx="1"/>
          </p:nvPr>
        </p:nvSpPr>
        <p:spPr>
          <a:xfrm>
            <a:off x="179512" y="1600200"/>
            <a:ext cx="8856984" cy="4853136"/>
          </a:xfrm>
        </p:spPr>
        <p:txBody>
          <a:bodyPr>
            <a:normAutofit/>
          </a:bodyPr>
          <a:lstStyle/>
          <a:p>
            <a:pPr marL="0" indent="0">
              <a:buNone/>
            </a:pPr>
            <a:r>
              <a:rPr lang="nl-NL" sz="2400" dirty="0"/>
              <a:t>Veel woningen beschikken over een combiketel. Dit is een cv-ketel die zorgt voor verwarming in huis en voor warm water.</a:t>
            </a:r>
          </a:p>
          <a:p>
            <a:pPr marL="0" indent="0">
              <a:buNone/>
            </a:pPr>
            <a:r>
              <a:rPr lang="nl-NL" sz="2400" dirty="0"/>
              <a:t>De </a:t>
            </a:r>
            <a:r>
              <a:rPr lang="nl-NL" sz="2400" i="1" dirty="0" err="1"/>
              <a:t>WhisperGen</a:t>
            </a:r>
            <a:r>
              <a:rPr lang="nl-NL" sz="2400" i="1" dirty="0"/>
              <a:t> </a:t>
            </a:r>
            <a:r>
              <a:rPr lang="nl-NL" sz="2400" dirty="0"/>
              <a:t>is een speciale combiketel die ook                                          elektriciteit kan opwekken.</a:t>
            </a:r>
          </a:p>
          <a:p>
            <a:pPr marL="0" indent="0">
              <a:buNone/>
            </a:pPr>
            <a:r>
              <a:rPr lang="nl-NL" sz="2400" i="1" dirty="0"/>
              <a:t>Noteer in het schema de juiste energiesoorten voor en na de energieomzetting:</a:t>
            </a:r>
          </a:p>
          <a:p>
            <a:pPr marL="0" indent="0">
              <a:buNone/>
            </a:pPr>
            <a:endParaRPr lang="nl-NL" sz="2400" b="1" i="1" dirty="0"/>
          </a:p>
          <a:p>
            <a:pPr marL="0" indent="0">
              <a:buNone/>
            </a:pPr>
            <a:r>
              <a:rPr lang="nl-NL" sz="2400" b="1" i="1" dirty="0"/>
              <a:t>Voor de energieomzetting     </a:t>
            </a:r>
            <a:r>
              <a:rPr lang="nl-NL" sz="2400" b="1" i="1" dirty="0">
                <a:sym typeface="Wingdings" panose="05000000000000000000" pitchFamily="2" charset="2"/>
              </a:rPr>
              <a:t></a:t>
            </a:r>
            <a:r>
              <a:rPr lang="nl-NL" sz="2400" b="1" i="1" dirty="0"/>
              <a:t>           Na de energieomzetting</a:t>
            </a:r>
          </a:p>
          <a:p>
            <a:pPr marL="0" indent="0">
              <a:buNone/>
            </a:pPr>
            <a:endParaRPr lang="nl-NL" sz="2400" b="1" i="1" dirty="0"/>
          </a:p>
          <a:p>
            <a:pPr marL="0" indent="0">
              <a:buNone/>
            </a:pPr>
            <a:r>
              <a:rPr lang="nl-NL" sz="2400" b="1" dirty="0"/>
              <a:t>                                                     </a:t>
            </a:r>
            <a:r>
              <a:rPr lang="nl-NL" sz="2400" b="1" dirty="0">
                <a:sym typeface="Wingdings" panose="05000000000000000000" pitchFamily="2" charset="2"/>
              </a:rPr>
              <a:t>   </a:t>
            </a:r>
            <a:r>
              <a:rPr lang="nl-NL" sz="2000" dirty="0"/>
              <a:t>elektrische energie +   </a:t>
            </a:r>
            <a:endParaRPr lang="nl-NL" sz="2400" dirty="0"/>
          </a:p>
          <a:p>
            <a:endParaRPr lang="nl-NL" dirty="0"/>
          </a:p>
          <a:p>
            <a:endParaRPr lang="nl-NL" dirty="0"/>
          </a:p>
          <a:p>
            <a:endParaRPr lang="nl-NL" dirty="0"/>
          </a:p>
          <a:p>
            <a:endParaRPr lang="nl-NL" dirty="0"/>
          </a:p>
        </p:txBody>
      </p:sp>
      <p:sp>
        <p:nvSpPr>
          <p:cNvPr id="9" name="Rechthoek 8"/>
          <p:cNvSpPr/>
          <p:nvPr/>
        </p:nvSpPr>
        <p:spPr>
          <a:xfrm>
            <a:off x="323528" y="5157192"/>
            <a:ext cx="33843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6588224" y="5157192"/>
            <a:ext cx="244827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80" name="Picture 8" descr="Afbeeldingsresultaat voor whispe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272" y="2060848"/>
            <a:ext cx="16541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84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Stroomkring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60848"/>
            <a:ext cx="5512201" cy="2627482"/>
          </a:xfrm>
        </p:spPr>
      </p:pic>
    </p:spTree>
    <p:extLst>
      <p:ext uri="{BB962C8B-B14F-4D97-AF65-F5344CB8AC3E}">
        <p14:creationId xmlns:p14="http://schemas.microsoft.com/office/powerpoint/2010/main" val="38394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FF0000"/>
                </a:solidFill>
              </a:rPr>
              <a:t>Bijeenkomst 1 en 2 – N&amp;T</a:t>
            </a:r>
          </a:p>
        </p:txBody>
      </p:sp>
      <p:sp>
        <p:nvSpPr>
          <p:cNvPr id="4" name="Tijdelijke aanduiding voor tekst 3"/>
          <p:cNvSpPr>
            <a:spLocks noGrp="1"/>
          </p:cNvSpPr>
          <p:nvPr>
            <p:ph type="body" idx="1"/>
          </p:nvPr>
        </p:nvSpPr>
        <p:spPr/>
        <p:txBody>
          <a:bodyPr/>
          <a:lstStyle/>
          <a:p>
            <a:r>
              <a:rPr lang="nl-NL" dirty="0"/>
              <a:t>Biologie</a:t>
            </a:r>
          </a:p>
        </p:txBody>
      </p:sp>
      <p:sp>
        <p:nvSpPr>
          <p:cNvPr id="5" name="Tijdelijke aanduiding voor inhoud 4"/>
          <p:cNvSpPr>
            <a:spLocks noGrp="1"/>
          </p:cNvSpPr>
          <p:nvPr>
            <p:ph sz="half" idx="2"/>
          </p:nvPr>
        </p:nvSpPr>
        <p:spPr/>
        <p:txBody>
          <a:bodyPr/>
          <a:lstStyle/>
          <a:p>
            <a:pPr marL="457200" indent="-457200">
              <a:buFont typeface="+mj-lt"/>
              <a:buAutoNum type="arabicPeriod"/>
            </a:pPr>
            <a:r>
              <a:rPr lang="nl-NL" dirty="0"/>
              <a:t>Biologische eenheid</a:t>
            </a:r>
          </a:p>
          <a:p>
            <a:pPr marL="457200" indent="-457200">
              <a:buFont typeface="+mj-lt"/>
              <a:buAutoNum type="arabicPeriod"/>
            </a:pPr>
            <a:r>
              <a:rPr lang="nl-NL" dirty="0"/>
              <a:t>Instandhouding</a:t>
            </a:r>
          </a:p>
          <a:p>
            <a:pPr marL="457200" indent="-457200">
              <a:buFont typeface="+mj-lt"/>
              <a:buAutoNum type="arabicPeriod"/>
            </a:pPr>
            <a:r>
              <a:rPr lang="nl-NL" dirty="0"/>
              <a:t>Gedrag en interactie</a:t>
            </a:r>
          </a:p>
          <a:p>
            <a:pPr marL="457200" indent="-457200">
              <a:buFont typeface="+mj-lt"/>
              <a:buAutoNum type="arabicPeriod"/>
            </a:pPr>
            <a:r>
              <a:rPr lang="nl-NL" dirty="0"/>
              <a:t>Voortplanting</a:t>
            </a:r>
          </a:p>
          <a:p>
            <a:pPr marL="457200" indent="-457200">
              <a:buFont typeface="+mj-lt"/>
              <a:buAutoNum type="arabicPeriod"/>
            </a:pPr>
            <a:r>
              <a:rPr lang="nl-NL" dirty="0"/>
              <a:t>Groei en ontwikkeling</a:t>
            </a:r>
          </a:p>
        </p:txBody>
      </p:sp>
      <p:sp>
        <p:nvSpPr>
          <p:cNvPr id="6" name="Tijdelijke aanduiding voor tekst 5"/>
          <p:cNvSpPr>
            <a:spLocks noGrp="1"/>
          </p:cNvSpPr>
          <p:nvPr>
            <p:ph type="body" sz="quarter" idx="3"/>
          </p:nvPr>
        </p:nvSpPr>
        <p:spPr/>
        <p:txBody>
          <a:bodyPr/>
          <a:lstStyle/>
          <a:p>
            <a:r>
              <a:rPr lang="nl-NL" dirty="0"/>
              <a:t>Natuurkunde en Techniek</a:t>
            </a:r>
          </a:p>
        </p:txBody>
      </p:sp>
      <p:sp>
        <p:nvSpPr>
          <p:cNvPr id="7" name="Tijdelijke aanduiding voor inhoud 6"/>
          <p:cNvSpPr>
            <a:spLocks noGrp="1"/>
          </p:cNvSpPr>
          <p:nvPr>
            <p:ph sz="quarter" idx="4"/>
          </p:nvPr>
        </p:nvSpPr>
        <p:spPr/>
        <p:txBody>
          <a:bodyPr/>
          <a:lstStyle/>
          <a:p>
            <a:pPr marL="457200" indent="-457200">
              <a:buFont typeface="+mj-lt"/>
              <a:buAutoNum type="arabicPeriod"/>
            </a:pPr>
            <a:r>
              <a:rPr lang="nl-NL" dirty="0"/>
              <a:t>Materie </a:t>
            </a:r>
          </a:p>
          <a:p>
            <a:pPr marL="457200" indent="-457200">
              <a:buFont typeface="+mj-lt"/>
              <a:buAutoNum type="arabicPeriod"/>
            </a:pPr>
            <a:r>
              <a:rPr lang="nl-NL" dirty="0"/>
              <a:t>Energie </a:t>
            </a:r>
          </a:p>
          <a:p>
            <a:pPr marL="457200" indent="-457200">
              <a:buFont typeface="+mj-lt"/>
              <a:buAutoNum type="arabicPeriod"/>
            </a:pPr>
            <a:r>
              <a:rPr lang="nl-NL" dirty="0"/>
              <a:t>Licht, geluid</a:t>
            </a:r>
          </a:p>
          <a:p>
            <a:pPr marL="457200" indent="-457200">
              <a:buFont typeface="+mj-lt"/>
              <a:buAutoNum type="arabicPeriod"/>
            </a:pPr>
            <a:r>
              <a:rPr lang="nl-NL" dirty="0"/>
              <a:t>Kracht, beweging</a:t>
            </a:r>
          </a:p>
          <a:p>
            <a:pPr marL="457200" indent="-457200">
              <a:buFont typeface="+mj-lt"/>
              <a:buAutoNum type="arabicPeriod"/>
            </a:pPr>
            <a:r>
              <a:rPr lang="nl-NL" dirty="0"/>
              <a:t>Ruimte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Elektriciteit</a:t>
            </a:r>
          </a:p>
        </p:txBody>
      </p:sp>
      <p:sp>
        <p:nvSpPr>
          <p:cNvPr id="3" name="Tijdelijke aanduiding voor inhoud 2"/>
          <p:cNvSpPr>
            <a:spLocks noGrp="1"/>
          </p:cNvSpPr>
          <p:nvPr>
            <p:ph idx="1"/>
          </p:nvPr>
        </p:nvSpPr>
        <p:spPr/>
        <p:txBody>
          <a:bodyPr>
            <a:normAutofit fontScale="77500" lnSpcReduction="20000"/>
          </a:bodyPr>
          <a:lstStyle/>
          <a:p>
            <a:pPr marL="0" indent="0">
              <a:buNone/>
            </a:pPr>
            <a:br>
              <a:rPr lang="nl-NL" dirty="0"/>
            </a:br>
            <a:r>
              <a:rPr lang="nl-NL" dirty="0"/>
              <a:t>Elektriciteit is een stroom van </a:t>
            </a:r>
            <a:r>
              <a:rPr lang="nl-NL" b="1" dirty="0"/>
              <a:t>elektronen</a:t>
            </a:r>
            <a:r>
              <a:rPr lang="nl-NL" dirty="0"/>
              <a:t>.</a:t>
            </a:r>
            <a:br>
              <a:rPr lang="nl-NL" dirty="0"/>
            </a:br>
            <a:br>
              <a:rPr lang="nl-NL" dirty="0"/>
            </a:br>
            <a:r>
              <a:rPr lang="nl-NL" dirty="0"/>
              <a:t>Elektronen zijn onzichtbaar kleine deeltjes met een negatieve elektrische lading. Elektronen stromen altijd van een plaats waar veel elektronen zijn, naar een plaats waar weinig elektronen zijn.</a:t>
            </a:r>
            <a:br>
              <a:rPr lang="nl-NL" dirty="0"/>
            </a:br>
            <a:br>
              <a:rPr lang="nl-NL" dirty="0"/>
            </a:br>
            <a:r>
              <a:rPr lang="nl-NL" dirty="0"/>
              <a:t>De elektronen stromen in een </a:t>
            </a:r>
            <a:r>
              <a:rPr lang="nl-NL" b="1" dirty="0"/>
              <a:t>stroomkring</a:t>
            </a:r>
            <a:r>
              <a:rPr lang="nl-NL" dirty="0"/>
              <a:t>. Een stroomkring bestaat uit een aantal onderdelen die er samen voor zorgen dat de elektrische stroom kan rondstromen. Als de stroomkring ergens onderbroken is, kan de stroom niet rond. Een elektrisch apparaat kan alleen werken, als de stroomkring gesloten is.</a:t>
            </a:r>
          </a:p>
        </p:txBody>
      </p:sp>
    </p:spTree>
    <p:extLst>
      <p:ext uri="{BB962C8B-B14F-4D97-AF65-F5344CB8AC3E}">
        <p14:creationId xmlns:p14="http://schemas.microsoft.com/office/powerpoint/2010/main" val="318695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geleider / isolator</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Een stroomdraad bestaat uit twee soorten materiaal. De binnenkant van stroomdraad bestaat uit metaal, vaak zit er koper in een stroomdraad. Metalen zijn namelijk materialen waar de elektronen heel goed doorheen kunnen stromen. Een materiaal waar elektronen heel gemakkelijk doorheen kunnen stromen noemen we een </a:t>
            </a:r>
            <a:r>
              <a:rPr lang="nl-NL" b="1" dirty="0"/>
              <a:t>geleider</a:t>
            </a:r>
            <a:r>
              <a:rPr lang="nl-NL" dirty="0"/>
              <a:t>.</a:t>
            </a:r>
            <a:br>
              <a:rPr lang="nl-NL" dirty="0"/>
            </a:br>
            <a:br>
              <a:rPr lang="nl-NL" dirty="0"/>
            </a:br>
            <a:r>
              <a:rPr lang="nl-NL" dirty="0"/>
              <a:t>De buitenkant van stroomdraad bestaat uit kunststof. Dit is een materiaal waar elektronen niet doorheen kunnen stromen.</a:t>
            </a:r>
            <a:br>
              <a:rPr lang="nl-NL" dirty="0"/>
            </a:br>
            <a:r>
              <a:rPr lang="nl-NL" dirty="0"/>
              <a:t>Een materiaal waar elektronen niet doorheen kunnen stromen noemen we een </a:t>
            </a:r>
            <a:r>
              <a:rPr lang="nl-NL" b="1" dirty="0"/>
              <a:t>isolator</a:t>
            </a:r>
            <a:r>
              <a:rPr lang="nl-NL" dirty="0"/>
              <a:t>.</a:t>
            </a:r>
            <a:br>
              <a:rPr lang="nl-NL" dirty="0"/>
            </a:br>
            <a:endParaRPr lang="nl-NL" dirty="0"/>
          </a:p>
        </p:txBody>
      </p:sp>
    </p:spTree>
    <p:extLst>
      <p:ext uri="{BB962C8B-B14F-4D97-AF65-F5344CB8AC3E}">
        <p14:creationId xmlns:p14="http://schemas.microsoft.com/office/powerpoint/2010/main" val="212006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serieschakeling en parallelschakeling</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2060848"/>
            <a:ext cx="3464117" cy="2304256"/>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556792"/>
            <a:ext cx="2448272" cy="3348786"/>
          </a:xfrm>
          <a:prstGeom prst="rect">
            <a:avLst/>
          </a:prstGeom>
        </p:spPr>
      </p:pic>
    </p:spTree>
    <p:extLst>
      <p:ext uri="{BB962C8B-B14F-4D97-AF65-F5344CB8AC3E}">
        <p14:creationId xmlns:p14="http://schemas.microsoft.com/office/powerpoint/2010/main" val="52232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Extra uitleg:</a:t>
            </a:r>
          </a:p>
        </p:txBody>
      </p:sp>
      <p:sp>
        <p:nvSpPr>
          <p:cNvPr id="3" name="Tijdelijke aanduiding voor inhoud 2"/>
          <p:cNvSpPr>
            <a:spLocks noGrp="1"/>
          </p:cNvSpPr>
          <p:nvPr>
            <p:ph idx="1"/>
          </p:nvPr>
        </p:nvSpPr>
        <p:spPr/>
        <p:txBody>
          <a:bodyPr/>
          <a:lstStyle/>
          <a:p>
            <a:pPr marL="0" indent="0">
              <a:buNone/>
            </a:pPr>
            <a:r>
              <a:rPr lang="nl-NL" dirty="0">
                <a:hlinkClick r:id="rId2"/>
              </a:rPr>
              <a:t>https://www.youtube.com/watch?v=Jiq4bGVNxgM</a:t>
            </a:r>
            <a:endParaRPr lang="nl-NL" dirty="0"/>
          </a:p>
          <a:p>
            <a:pPr marL="0" indent="0">
              <a:buNone/>
            </a:pPr>
            <a:endParaRPr lang="nl-NL" dirty="0"/>
          </a:p>
          <a:p>
            <a:pPr marL="0" indent="0">
              <a:buNone/>
            </a:pPr>
            <a:r>
              <a:rPr lang="nl-NL" dirty="0">
                <a:hlinkClick r:id="rId3"/>
              </a:rPr>
              <a:t>https://www.youtube.com/watch?v=qJS81ZQXTOU</a:t>
            </a:r>
            <a:endParaRPr lang="nl-NL" dirty="0"/>
          </a:p>
          <a:p>
            <a:pPr marL="0" indent="0">
              <a:buNone/>
            </a:pPr>
            <a:endParaRPr lang="nl-NL" dirty="0"/>
          </a:p>
          <a:p>
            <a:endParaRPr lang="nl-NL" dirty="0"/>
          </a:p>
        </p:txBody>
      </p:sp>
    </p:spTree>
    <p:extLst>
      <p:ext uri="{BB962C8B-B14F-4D97-AF65-F5344CB8AC3E}">
        <p14:creationId xmlns:p14="http://schemas.microsoft.com/office/powerpoint/2010/main" val="293031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Stroomsterkte - </a:t>
            </a:r>
            <a:r>
              <a:rPr lang="nl-NL" dirty="0" err="1"/>
              <a:t>Ampere</a:t>
            </a:r>
            <a:endParaRPr lang="nl-NL" dirty="0"/>
          </a:p>
        </p:txBody>
      </p:sp>
      <p:sp>
        <p:nvSpPr>
          <p:cNvPr id="3" name="Tijdelijke aanduiding voor inhoud 2"/>
          <p:cNvSpPr>
            <a:spLocks noGrp="1"/>
          </p:cNvSpPr>
          <p:nvPr>
            <p:ph idx="1"/>
          </p:nvPr>
        </p:nvSpPr>
        <p:spPr>
          <a:xfrm>
            <a:off x="457200" y="1600200"/>
            <a:ext cx="8229600" cy="5257800"/>
          </a:xfrm>
        </p:spPr>
        <p:txBody>
          <a:bodyPr>
            <a:normAutofit/>
          </a:bodyPr>
          <a:lstStyle/>
          <a:p>
            <a:r>
              <a:rPr lang="nl-NL" dirty="0"/>
              <a:t>Stroomsterkte: hoeveel lading gaat er per tijdseenheid door een stroomdraad of voorwerp?</a:t>
            </a:r>
          </a:p>
          <a:p>
            <a:endParaRPr lang="nl-NL" dirty="0"/>
          </a:p>
          <a:p>
            <a:endParaRPr lang="nl-NL" dirty="0"/>
          </a:p>
          <a:p>
            <a:endParaRPr lang="nl-NL" dirty="0"/>
          </a:p>
          <a:p>
            <a:endParaRPr lang="nl-NL" dirty="0"/>
          </a:p>
          <a:p>
            <a:r>
              <a:rPr lang="nl-NL" dirty="0"/>
              <a:t>De eenheid waarin stroomsterkte wordt uitgedrukt = </a:t>
            </a:r>
            <a:r>
              <a:rPr lang="nl-NL" dirty="0" err="1"/>
              <a:t>Ampere</a:t>
            </a:r>
            <a:r>
              <a:rPr lang="nl-NL" dirty="0"/>
              <a:t> (A)</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3212976"/>
            <a:ext cx="2843808" cy="1895872"/>
          </a:xfrm>
          <a:prstGeom prst="rect">
            <a:avLst/>
          </a:prstGeom>
        </p:spPr>
      </p:pic>
    </p:spTree>
    <p:extLst>
      <p:ext uri="{BB962C8B-B14F-4D97-AF65-F5344CB8AC3E}">
        <p14:creationId xmlns:p14="http://schemas.microsoft.com/office/powerpoint/2010/main" val="415860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887" t="38816" r="14202" b="23000"/>
          <a:stretch/>
        </p:blipFill>
        <p:spPr>
          <a:xfrm>
            <a:off x="216549" y="1556792"/>
            <a:ext cx="8929512" cy="2880321"/>
          </a:xfrm>
        </p:spPr>
      </p:pic>
    </p:spTree>
    <p:extLst>
      <p:ext uri="{BB962C8B-B14F-4D97-AF65-F5344CB8AC3E}">
        <p14:creationId xmlns:p14="http://schemas.microsoft.com/office/powerpoint/2010/main" val="21930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Voorbeeldvraag</a:t>
            </a:r>
          </a:p>
        </p:txBody>
      </p:sp>
      <p:sp>
        <p:nvSpPr>
          <p:cNvPr id="3" name="Tijdelijke aanduiding voor inhoud 2"/>
          <p:cNvSpPr>
            <a:spLocks noGrp="1"/>
          </p:cNvSpPr>
          <p:nvPr>
            <p:ph idx="1"/>
          </p:nvPr>
        </p:nvSpPr>
        <p:spPr/>
        <p:txBody>
          <a:bodyPr>
            <a:normAutofit/>
          </a:bodyPr>
          <a:lstStyle/>
          <a:p>
            <a:r>
              <a:rPr lang="nl-NL" sz="2400" dirty="0"/>
              <a:t>Een voltmeter en een ampèremeter worden aangesloten op een stroomkring. De voltmeter en de ampèremeter hebben een bepaalde weerstand waardoor ze de metingen zo min mogelijk beïnvloeden. </a:t>
            </a:r>
            <a:r>
              <a:rPr lang="nl-NL" dirty="0"/>
              <a:t>	</a:t>
            </a:r>
          </a:p>
          <a:p>
            <a:pPr marL="0" indent="0">
              <a:buNone/>
            </a:pPr>
            <a:r>
              <a:rPr lang="nl-NL" dirty="0"/>
              <a:t>  </a:t>
            </a:r>
          </a:p>
          <a:p>
            <a:pPr marL="0" indent="0">
              <a:buNone/>
            </a:pPr>
            <a:endParaRPr lang="nl-NL" dirty="0"/>
          </a:p>
        </p:txBody>
      </p:sp>
      <p:pic>
        <p:nvPicPr>
          <p:cNvPr id="4" name="Afbeelding 3"/>
          <p:cNvPicPr>
            <a:picLocks noChangeAspect="1"/>
          </p:cNvPicPr>
          <p:nvPr/>
        </p:nvPicPr>
        <p:blipFill>
          <a:blip r:embed="rId2"/>
          <a:stretch>
            <a:fillRect/>
          </a:stretch>
        </p:blipFill>
        <p:spPr>
          <a:xfrm>
            <a:off x="2267744" y="3212976"/>
            <a:ext cx="4273890" cy="3356992"/>
          </a:xfrm>
          <a:prstGeom prst="rect">
            <a:avLst/>
          </a:prstGeom>
        </p:spPr>
      </p:pic>
    </p:spTree>
    <p:extLst>
      <p:ext uri="{BB962C8B-B14F-4D97-AF65-F5344CB8AC3E}">
        <p14:creationId xmlns:p14="http://schemas.microsoft.com/office/powerpoint/2010/main" val="1926212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196752"/>
            <a:ext cx="8229600" cy="4929411"/>
          </a:xfrm>
        </p:spPr>
        <p:txBody>
          <a:bodyPr/>
          <a:lstStyle/>
          <a:p>
            <a:r>
              <a:rPr lang="nl-NL" b="1" dirty="0"/>
              <a:t>Welke kenmerken passen bij de elektrische weerstanden van de voltmeter en de ampèremeter?</a:t>
            </a:r>
          </a:p>
          <a:p>
            <a:pPr marL="0" indent="0">
              <a:buNone/>
            </a:pPr>
            <a:endParaRPr lang="nl-NL" b="1" dirty="0"/>
          </a:p>
        </p:txBody>
      </p:sp>
      <p:pic>
        <p:nvPicPr>
          <p:cNvPr id="5" name="Afbeelding 4"/>
          <p:cNvPicPr/>
          <p:nvPr/>
        </p:nvPicPr>
        <p:blipFill rotWithShape="1">
          <a:blip r:embed="rId3"/>
          <a:srcRect l="9736" t="48468" r="-86233" b="9784"/>
          <a:stretch/>
        </p:blipFill>
        <p:spPr bwMode="auto">
          <a:xfrm>
            <a:off x="611560" y="3284985"/>
            <a:ext cx="15380841" cy="2476872"/>
          </a:xfrm>
          <a:prstGeom prst="rect">
            <a:avLst/>
          </a:prstGeom>
          <a:ln>
            <a:noFill/>
          </a:ln>
          <a:extLst>
            <a:ext uri="{53640926-AAD7-44D8-BBD7-CCE9431645EC}">
              <a14:shadowObscured xmlns:a14="http://schemas.microsoft.com/office/drawing/2010/main"/>
            </a:ext>
          </a:extLst>
        </p:spPr>
      </p:pic>
      <p:sp>
        <p:nvSpPr>
          <p:cNvPr id="4" name="Rechthoek 3"/>
          <p:cNvSpPr/>
          <p:nvPr/>
        </p:nvSpPr>
        <p:spPr>
          <a:xfrm>
            <a:off x="7236296" y="3429000"/>
            <a:ext cx="15121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6410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Voorbeeldvraag</a:t>
            </a:r>
          </a:p>
        </p:txBody>
      </p:sp>
      <p:sp>
        <p:nvSpPr>
          <p:cNvPr id="3" name="Tijdelijke aanduiding voor inhoud 2"/>
          <p:cNvSpPr>
            <a:spLocks noGrp="1"/>
          </p:cNvSpPr>
          <p:nvPr>
            <p:ph idx="1"/>
          </p:nvPr>
        </p:nvSpPr>
        <p:spPr/>
        <p:txBody>
          <a:bodyPr>
            <a:normAutofit/>
          </a:bodyPr>
          <a:lstStyle/>
          <a:p>
            <a:pPr marL="0" indent="0">
              <a:buNone/>
            </a:pPr>
            <a:r>
              <a:rPr lang="nl-NL" dirty="0"/>
              <a:t>In een stroomkring met een weerstand wordt de stroomsterkte gemeten met een ampèremeter.</a:t>
            </a:r>
          </a:p>
          <a:p>
            <a:pPr marL="0" indent="0">
              <a:buNone/>
            </a:pPr>
            <a:r>
              <a:rPr lang="nl-NL" dirty="0"/>
              <a:t>Daarna wordt er nog een zelfde weerstand in de stroomkring geschakeld: 	</a:t>
            </a:r>
          </a:p>
          <a:p>
            <a:endParaRPr lang="nl-NL" dirty="0"/>
          </a:p>
        </p:txBody>
      </p:sp>
      <p:pic>
        <p:nvPicPr>
          <p:cNvPr id="4" name="Afbeelding 3"/>
          <p:cNvPicPr>
            <a:picLocks noChangeAspect="1"/>
          </p:cNvPicPr>
          <p:nvPr/>
        </p:nvPicPr>
        <p:blipFill>
          <a:blip r:embed="rId2"/>
          <a:stretch>
            <a:fillRect/>
          </a:stretch>
        </p:blipFill>
        <p:spPr>
          <a:xfrm>
            <a:off x="1907704" y="4005064"/>
            <a:ext cx="5433998" cy="2520280"/>
          </a:xfrm>
          <a:prstGeom prst="rect">
            <a:avLst/>
          </a:prstGeom>
        </p:spPr>
      </p:pic>
    </p:spTree>
    <p:extLst>
      <p:ext uri="{BB962C8B-B14F-4D97-AF65-F5344CB8AC3E}">
        <p14:creationId xmlns:p14="http://schemas.microsoft.com/office/powerpoint/2010/main" val="397895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166018"/>
            <a:ext cx="8229600" cy="4525963"/>
          </a:xfrm>
        </p:spPr>
        <p:txBody>
          <a:bodyPr/>
          <a:lstStyle/>
          <a:p>
            <a:r>
              <a:rPr lang="nl-NL" dirty="0"/>
              <a:t>Wat is de invloed van de extra weerstand op de gemeten stroomsterkte?</a:t>
            </a:r>
          </a:p>
          <a:p>
            <a:pPr marL="0" indent="0">
              <a:buNone/>
            </a:pPr>
            <a:r>
              <a:rPr lang="nl-NL" dirty="0"/>
              <a:t>    De stroomsterkte…</a:t>
            </a:r>
          </a:p>
        </p:txBody>
      </p:sp>
      <p:pic>
        <p:nvPicPr>
          <p:cNvPr id="4" name="Afbeelding 3"/>
          <p:cNvPicPr>
            <a:picLocks noChangeAspect="1"/>
          </p:cNvPicPr>
          <p:nvPr/>
        </p:nvPicPr>
        <p:blipFill rotWithShape="1">
          <a:blip r:embed="rId3"/>
          <a:srcRect l="7875" t="55158" r="15201" b="20901"/>
          <a:stretch/>
        </p:blipFill>
        <p:spPr>
          <a:xfrm>
            <a:off x="107504" y="3140968"/>
            <a:ext cx="11928286" cy="2088232"/>
          </a:xfrm>
          <a:prstGeom prst="rect">
            <a:avLst/>
          </a:prstGeom>
        </p:spPr>
      </p:pic>
    </p:spTree>
    <p:extLst>
      <p:ext uri="{BB962C8B-B14F-4D97-AF65-F5344CB8AC3E}">
        <p14:creationId xmlns:p14="http://schemas.microsoft.com/office/powerpoint/2010/main" val="279588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lgn="ctr"/>
            <a:endParaRPr lang="nl-NL" dirty="0"/>
          </a:p>
          <a:p>
            <a:pPr marL="0" indent="0" algn="ctr">
              <a:buNone/>
            </a:pPr>
            <a:r>
              <a:rPr lang="nl-NL" sz="7200" b="1" u="sng" dirty="0"/>
              <a:t>1. Materie</a:t>
            </a:r>
          </a:p>
        </p:txBody>
      </p:sp>
    </p:spTree>
    <p:extLst>
      <p:ext uri="{BB962C8B-B14F-4D97-AF65-F5344CB8AC3E}">
        <p14:creationId xmlns:p14="http://schemas.microsoft.com/office/powerpoint/2010/main" val="21483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magnetisme</a:t>
            </a:r>
          </a:p>
        </p:txBody>
      </p:sp>
      <p:sp>
        <p:nvSpPr>
          <p:cNvPr id="3" name="Tijdelijke aanduiding voor inhoud 2"/>
          <p:cNvSpPr>
            <a:spLocks noGrp="1"/>
          </p:cNvSpPr>
          <p:nvPr>
            <p:ph idx="1"/>
          </p:nvPr>
        </p:nvSpPr>
        <p:spPr/>
        <p:txBody>
          <a:bodyPr/>
          <a:lstStyle/>
          <a:p>
            <a:r>
              <a:rPr lang="nl-NL" dirty="0"/>
              <a:t>Hoe werkt een magneet?</a:t>
            </a:r>
          </a:p>
          <a:p>
            <a:endParaRPr lang="nl-NL" dirty="0"/>
          </a:p>
          <a:p>
            <a:pPr marL="0" indent="0">
              <a:buNone/>
            </a:pPr>
            <a:endParaRPr lang="nl-NL" dirty="0"/>
          </a:p>
          <a:p>
            <a:pPr marL="0" indent="0">
              <a:buNone/>
            </a:pPr>
            <a:endParaRPr lang="nl-NL" dirty="0"/>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708920"/>
            <a:ext cx="3619500" cy="3028950"/>
          </a:xfrm>
          <a:prstGeom prst="rect">
            <a:avLst/>
          </a:prstGeom>
        </p:spPr>
      </p:pic>
    </p:spTree>
    <p:extLst>
      <p:ext uri="{BB962C8B-B14F-4D97-AF65-F5344CB8AC3E}">
        <p14:creationId xmlns:p14="http://schemas.microsoft.com/office/powerpoint/2010/main" val="253899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Polen van een magneet</a:t>
            </a:r>
          </a:p>
        </p:txBody>
      </p:sp>
      <p:sp>
        <p:nvSpPr>
          <p:cNvPr id="3" name="Tijdelijke aanduiding voor inhoud 2"/>
          <p:cNvSpPr>
            <a:spLocks noGrp="1"/>
          </p:cNvSpPr>
          <p:nvPr>
            <p:ph idx="1"/>
          </p:nvPr>
        </p:nvSpPr>
        <p:spPr/>
        <p:txBody>
          <a:bodyPr/>
          <a:lstStyle/>
          <a:p>
            <a:r>
              <a:rPr lang="nl-NL" dirty="0"/>
              <a:t>De uiteinden van een magneet heten de polen. Een magneet heeft altijd een </a:t>
            </a:r>
            <a:r>
              <a:rPr lang="nl-NL" b="1" dirty="0"/>
              <a:t>noordpool (N) </a:t>
            </a:r>
            <a:r>
              <a:rPr lang="nl-NL" dirty="0"/>
              <a:t>en een </a:t>
            </a:r>
            <a:r>
              <a:rPr lang="nl-NL" b="1" dirty="0"/>
              <a:t>zuidpool (Z). </a:t>
            </a:r>
          </a:p>
          <a:p>
            <a:r>
              <a:rPr lang="nl-NL" dirty="0"/>
              <a:t>Noord- en zuidpool kun je niet van elkaar scheiden; ze horen bij elkaar als voor- en achterkant.</a:t>
            </a:r>
          </a:p>
          <a:p>
            <a:endParaRPr lang="nl-NL" dirty="0"/>
          </a:p>
        </p:txBody>
      </p:sp>
    </p:spTree>
    <p:extLst>
      <p:ext uri="{BB962C8B-B14F-4D97-AF65-F5344CB8AC3E}">
        <p14:creationId xmlns:p14="http://schemas.microsoft.com/office/powerpoint/2010/main" val="419120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3"/>
          <a:stretch>
            <a:fillRect/>
          </a:stretch>
        </p:blipFill>
        <p:spPr>
          <a:xfrm>
            <a:off x="1211392" y="2812348"/>
            <a:ext cx="6365187" cy="2541705"/>
          </a:xfrm>
          <a:prstGeom prst="rect">
            <a:avLst/>
          </a:prstGeom>
        </p:spPr>
      </p:pic>
      <p:sp>
        <p:nvSpPr>
          <p:cNvPr id="6" name="Rechthoek 5"/>
          <p:cNvSpPr/>
          <p:nvPr/>
        </p:nvSpPr>
        <p:spPr>
          <a:xfrm>
            <a:off x="709863" y="601580"/>
            <a:ext cx="7796463" cy="1569660"/>
          </a:xfrm>
          <a:prstGeom prst="rect">
            <a:avLst/>
          </a:prstGeom>
        </p:spPr>
        <p:txBody>
          <a:bodyPr wrap="square">
            <a:spAutoFit/>
          </a:bodyPr>
          <a:lstStyle/>
          <a:p>
            <a:r>
              <a:rPr lang="nl-NL" sz="2400" dirty="0"/>
              <a:t> </a:t>
            </a:r>
            <a:r>
              <a:rPr lang="nl-NL" sz="3200" dirty="0"/>
              <a:t>Als een staafmagneet bijvoorbeeld doormidden gezaagd wordt, dan zal elke helft automatisch een noord- en zuidpool krijgen. </a:t>
            </a:r>
          </a:p>
        </p:txBody>
      </p:sp>
    </p:spTree>
    <p:extLst>
      <p:ext uri="{BB962C8B-B14F-4D97-AF65-F5344CB8AC3E}">
        <p14:creationId xmlns:p14="http://schemas.microsoft.com/office/powerpoint/2010/main" val="3982576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sp>
        <p:nvSpPr>
          <p:cNvPr id="5" name="Rechthoek 4"/>
          <p:cNvSpPr/>
          <p:nvPr/>
        </p:nvSpPr>
        <p:spPr>
          <a:xfrm>
            <a:off x="757989" y="1735143"/>
            <a:ext cx="7712243" cy="1569660"/>
          </a:xfrm>
          <a:prstGeom prst="rect">
            <a:avLst/>
          </a:prstGeom>
        </p:spPr>
        <p:txBody>
          <a:bodyPr wrap="square">
            <a:spAutoFit/>
          </a:bodyPr>
          <a:lstStyle/>
          <a:p>
            <a:r>
              <a:rPr lang="nl-NL" sz="2400" b="1" dirty="0">
                <a:solidFill>
                  <a:srgbClr val="000000"/>
                </a:solidFill>
                <a:latin typeface="+mj-lt"/>
              </a:rPr>
              <a:t>De krachtwerking van een magneet is het sterkst bij de polen en het zwakst tussen de polen in. </a:t>
            </a:r>
            <a:r>
              <a:rPr lang="nl-NL" sz="2400" dirty="0">
                <a:solidFill>
                  <a:srgbClr val="000000"/>
                </a:solidFill>
                <a:latin typeface="+mj-lt"/>
              </a:rPr>
              <a:t>Zo zullen ijzeren voorwerpen (zoals spijkers) wel aan de uiteinden van een staafmagneet blijven hangen maar niet aan het middenstuk. </a:t>
            </a:r>
            <a:endParaRPr lang="nl-NL" sz="2400" dirty="0">
              <a:latin typeface="+mj-lt"/>
            </a:endParaRPr>
          </a:p>
        </p:txBody>
      </p:sp>
      <p:pic>
        <p:nvPicPr>
          <p:cNvPr id="6" name="Afbeelding 5"/>
          <p:cNvPicPr>
            <a:picLocks noChangeAspect="1"/>
          </p:cNvPicPr>
          <p:nvPr/>
        </p:nvPicPr>
        <p:blipFill>
          <a:blip r:embed="rId2"/>
          <a:stretch>
            <a:fillRect/>
          </a:stretch>
        </p:blipFill>
        <p:spPr>
          <a:xfrm>
            <a:off x="2586789" y="3622308"/>
            <a:ext cx="3030111" cy="2278456"/>
          </a:xfrm>
          <a:prstGeom prst="rect">
            <a:avLst/>
          </a:prstGeom>
        </p:spPr>
      </p:pic>
    </p:spTree>
    <p:extLst>
      <p:ext uri="{BB962C8B-B14F-4D97-AF65-F5344CB8AC3E}">
        <p14:creationId xmlns:p14="http://schemas.microsoft.com/office/powerpoint/2010/main" val="99625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stoffen zijn magnetisch?</a:t>
            </a:r>
          </a:p>
        </p:txBody>
      </p:sp>
      <p:sp>
        <p:nvSpPr>
          <p:cNvPr id="3" name="Tijdelijke aanduiding voor inhoud 2"/>
          <p:cNvSpPr>
            <a:spLocks noGrp="1"/>
          </p:cNvSpPr>
          <p:nvPr>
            <p:ph idx="1"/>
          </p:nvPr>
        </p:nvSpPr>
        <p:spPr/>
        <p:txBody>
          <a:bodyPr>
            <a:normAutofit lnSpcReduction="10000"/>
          </a:bodyPr>
          <a:lstStyle/>
          <a:p>
            <a:r>
              <a:rPr lang="nl-NL" dirty="0"/>
              <a:t>Vier elementen zijn magnetisch: </a:t>
            </a:r>
          </a:p>
          <a:p>
            <a:pPr marL="457200" indent="-457200">
              <a:buFont typeface="Arial" panose="020B0604020202020204" pitchFamily="34" charset="0"/>
              <a:buChar char="•"/>
            </a:pPr>
            <a:r>
              <a:rPr lang="nl-NL" b="1" dirty="0"/>
              <a:t>ijzer</a:t>
            </a:r>
          </a:p>
          <a:p>
            <a:pPr marL="457200" indent="-457200">
              <a:buFont typeface="Arial" panose="020B0604020202020204" pitchFamily="34" charset="0"/>
              <a:buChar char="•"/>
            </a:pPr>
            <a:r>
              <a:rPr lang="nl-NL" b="1" dirty="0"/>
              <a:t>nikkel</a:t>
            </a:r>
          </a:p>
          <a:p>
            <a:pPr marL="457200" indent="-457200">
              <a:buFont typeface="Arial" panose="020B0604020202020204" pitchFamily="34" charset="0"/>
              <a:buChar char="•"/>
            </a:pPr>
            <a:r>
              <a:rPr lang="nl-NL" b="1" dirty="0"/>
              <a:t>kobalt</a:t>
            </a:r>
          </a:p>
          <a:p>
            <a:pPr marL="457200" indent="-457200">
              <a:buFont typeface="Arial" panose="020B0604020202020204" pitchFamily="34" charset="0"/>
              <a:buChar char="•"/>
            </a:pPr>
            <a:r>
              <a:rPr lang="nl-NL" i="1" dirty="0"/>
              <a:t>gadolinium</a:t>
            </a:r>
          </a:p>
          <a:p>
            <a:endParaRPr lang="nl-NL" dirty="0"/>
          </a:p>
          <a:p>
            <a:r>
              <a:rPr lang="nl-NL" dirty="0"/>
              <a:t>Er zijn echter veel meer stoffen die een </a:t>
            </a:r>
            <a:r>
              <a:rPr lang="nl-NL" i="1" dirty="0"/>
              <a:t>magnetische lading</a:t>
            </a:r>
            <a:r>
              <a:rPr lang="nl-NL" dirty="0"/>
              <a:t> kunnen hebben.</a:t>
            </a:r>
          </a:p>
        </p:txBody>
      </p:sp>
    </p:spTree>
    <p:extLst>
      <p:ext uri="{BB962C8B-B14F-4D97-AF65-F5344CB8AC3E}">
        <p14:creationId xmlns:p14="http://schemas.microsoft.com/office/powerpoint/2010/main" val="129645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Roestbestendig materiaal</a:t>
            </a:r>
          </a:p>
        </p:txBody>
      </p:sp>
      <p:sp>
        <p:nvSpPr>
          <p:cNvPr id="3" name="Tijdelijke aanduiding voor inhoud 2"/>
          <p:cNvSpPr>
            <a:spLocks noGrp="1"/>
          </p:cNvSpPr>
          <p:nvPr>
            <p:ph idx="1"/>
          </p:nvPr>
        </p:nvSpPr>
        <p:spPr/>
        <p:txBody>
          <a:bodyPr>
            <a:normAutofit/>
          </a:bodyPr>
          <a:lstStyle/>
          <a:p>
            <a:pPr marL="0" indent="0">
              <a:buNone/>
            </a:pPr>
            <a:r>
              <a:rPr lang="nl-NL" dirty="0"/>
              <a:t>= een </a:t>
            </a:r>
            <a:r>
              <a:rPr lang="nl-NL" b="1" i="1" dirty="0"/>
              <a:t>legering</a:t>
            </a:r>
          </a:p>
          <a:p>
            <a:pPr marL="0" indent="0">
              <a:buNone/>
            </a:pPr>
            <a:r>
              <a:rPr lang="nl-NL" dirty="0"/>
              <a:t>= een metaalmengsel met nieuwe, betere eigenschappen</a:t>
            </a:r>
          </a:p>
          <a:p>
            <a:pPr marL="0" indent="0">
              <a:buNone/>
            </a:pPr>
            <a:endParaRPr lang="nl-NL" dirty="0"/>
          </a:p>
          <a:p>
            <a:pPr marL="0" indent="0">
              <a:buNone/>
            </a:pPr>
            <a:r>
              <a:rPr lang="nl-NL" dirty="0"/>
              <a:t>Voorbeeld:</a:t>
            </a:r>
          </a:p>
          <a:p>
            <a:pPr marL="0" indent="0">
              <a:buNone/>
            </a:pPr>
            <a:r>
              <a:rPr lang="nl-NL" dirty="0"/>
              <a:t>Keukengerei (messen, vorken </a:t>
            </a:r>
            <a:r>
              <a:rPr lang="nl-NL" dirty="0" err="1"/>
              <a:t>etc</a:t>
            </a:r>
            <a:r>
              <a:rPr lang="nl-NL" dirty="0"/>
              <a:t>) wordt gemaakt van staal gemengd met chroom – zo voorkom je als het met water in aanraking komt.</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b="3494"/>
          <a:stretch/>
        </p:blipFill>
        <p:spPr>
          <a:xfrm>
            <a:off x="7092280" y="2708920"/>
            <a:ext cx="1800200" cy="1737299"/>
          </a:xfrm>
          <a:prstGeom prst="rect">
            <a:avLst/>
          </a:prstGeom>
        </p:spPr>
      </p:pic>
    </p:spTree>
    <p:extLst>
      <p:ext uri="{BB962C8B-B14F-4D97-AF65-F5344CB8AC3E}">
        <p14:creationId xmlns:p14="http://schemas.microsoft.com/office/powerpoint/2010/main" val="41572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lgn="ctr"/>
            <a:endParaRPr lang="nl-NL" dirty="0"/>
          </a:p>
          <a:p>
            <a:pPr marL="0" indent="0" algn="ctr">
              <a:buNone/>
            </a:pPr>
            <a:r>
              <a:rPr lang="nl-NL" sz="7200" b="1" u="sng" dirty="0"/>
              <a:t>3. Licht en Geluid</a:t>
            </a:r>
          </a:p>
        </p:txBody>
      </p:sp>
    </p:spTree>
    <p:extLst>
      <p:ext uri="{BB962C8B-B14F-4D97-AF65-F5344CB8AC3E}">
        <p14:creationId xmlns:p14="http://schemas.microsoft.com/office/powerpoint/2010/main" val="3879667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licht?</a:t>
            </a:r>
          </a:p>
        </p:txBody>
      </p:sp>
      <p:sp>
        <p:nvSpPr>
          <p:cNvPr id="3" name="Tijdelijke aanduiding voor inhoud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nl-NL" dirty="0"/>
              <a:t>Licht bestaat, net als geluid, uit golven. Lichtgolven verplaatsen zich in rechte lijnen. Je ziet dus rechte lichtstralen. Niets in het heelal beweegt sneller dan licht. Het licht van de maan is binnen een seconde op de aarde. </a:t>
            </a:r>
          </a:p>
          <a:p>
            <a:pPr marL="457200" indent="-457200">
              <a:buFont typeface="Arial" panose="020B0604020202020204" pitchFamily="34" charset="0"/>
              <a:buChar char="•"/>
            </a:pPr>
            <a:r>
              <a:rPr lang="nl-NL" dirty="0"/>
              <a:t>Licht kan niet door voorwerpen heen. Als licht wordt tegengehouden door een huis of een mens, krijg je een schaduw. </a:t>
            </a:r>
          </a:p>
          <a:p>
            <a:pPr marL="457200" indent="-457200">
              <a:buFont typeface="Arial" panose="020B0604020202020204" pitchFamily="34" charset="0"/>
              <a:buChar char="•"/>
            </a:pPr>
            <a:r>
              <a:rPr lang="nl-NL" dirty="0"/>
              <a:t>Hoe dichter een voorwerp bij de lichtbron is, hoe groter de schaduw. </a:t>
            </a:r>
          </a:p>
        </p:txBody>
      </p:sp>
    </p:spTree>
    <p:extLst>
      <p:ext uri="{BB962C8B-B14F-4D97-AF65-F5344CB8AC3E}">
        <p14:creationId xmlns:p14="http://schemas.microsoft.com/office/powerpoint/2010/main" val="1615317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spectrum</a:t>
            </a:r>
          </a:p>
        </p:txBody>
      </p:sp>
      <p:sp>
        <p:nvSpPr>
          <p:cNvPr id="3" name="Tijdelijke aanduiding voor inhoud 2"/>
          <p:cNvSpPr>
            <a:spLocks noGrp="1"/>
          </p:cNvSpPr>
          <p:nvPr>
            <p:ph idx="1"/>
          </p:nvPr>
        </p:nvSpPr>
        <p:spPr/>
        <p:txBody>
          <a:bodyPr>
            <a:normAutofit lnSpcReduction="10000"/>
          </a:bodyPr>
          <a:lstStyle/>
          <a:p>
            <a:pPr marL="457200" indent="-457200">
              <a:buFont typeface="Arial" panose="020B0604020202020204" pitchFamily="34" charset="0"/>
              <a:buChar char="•"/>
            </a:pPr>
            <a:r>
              <a:rPr lang="nl-NL" dirty="0"/>
              <a:t>Licht lijkt wit, maar het bestaat uit verschillende kleuren. Die kleuren vormen samen het </a:t>
            </a:r>
            <a:r>
              <a:rPr lang="nl-NL" i="1" dirty="0"/>
              <a:t>spectrum</a:t>
            </a:r>
            <a:r>
              <a:rPr lang="nl-NL" dirty="0"/>
              <a:t>. </a:t>
            </a:r>
          </a:p>
          <a:p>
            <a:endParaRPr lang="nl-NL" dirty="0"/>
          </a:p>
          <a:p>
            <a:pPr marL="457200" indent="-457200">
              <a:buFont typeface="Arial" panose="020B0604020202020204" pitchFamily="34" charset="0"/>
              <a:buChar char="•"/>
            </a:pPr>
            <a:r>
              <a:rPr lang="nl-NL" dirty="0"/>
              <a:t>De golven van de verschillende kleuren licht hebben verschillende </a:t>
            </a:r>
            <a:r>
              <a:rPr lang="nl-NL" i="1" dirty="0"/>
              <a:t>golflengtes</a:t>
            </a:r>
            <a:r>
              <a:rPr lang="nl-NL" dirty="0"/>
              <a:t>. Hierdoor valt het witte licht dat op een waterdruppel valt, in verschillende kleuren uit elkaar. Je ziet dan een regenboog. </a:t>
            </a:r>
          </a:p>
        </p:txBody>
      </p:sp>
    </p:spTree>
    <p:extLst>
      <p:ext uri="{BB962C8B-B14F-4D97-AF65-F5344CB8AC3E}">
        <p14:creationId xmlns:p14="http://schemas.microsoft.com/office/powerpoint/2010/main" val="3910536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3467" y="1646238"/>
            <a:ext cx="5097065" cy="3398043"/>
          </a:xfrm>
        </p:spPr>
      </p:pic>
    </p:spTree>
    <p:extLst>
      <p:ext uri="{BB962C8B-B14F-4D97-AF65-F5344CB8AC3E}">
        <p14:creationId xmlns:p14="http://schemas.microsoft.com/office/powerpoint/2010/main" val="258690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778" y="4221088"/>
            <a:ext cx="8579296" cy="1143000"/>
          </a:xfrm>
        </p:spPr>
        <p:txBody>
          <a:bodyPr/>
          <a:lstStyle/>
          <a:p>
            <a:pPr algn="l"/>
            <a:r>
              <a:rPr lang="nl-NL" dirty="0"/>
              <a:t>       Gas           Vaste stof       Vloeistof</a:t>
            </a:r>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653" r="29644" b="45274"/>
          <a:stretch/>
        </p:blipFill>
        <p:spPr>
          <a:xfrm>
            <a:off x="755576" y="1336610"/>
            <a:ext cx="1727669" cy="2312569"/>
          </a:xfrm>
        </p:spPr>
      </p:pic>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t="69443" r="66200" b="7683"/>
          <a:stretch/>
        </p:blipFill>
        <p:spPr>
          <a:xfrm>
            <a:off x="2699792" y="1412774"/>
            <a:ext cx="3380443" cy="2160239"/>
          </a:xfrm>
          <a:prstGeom prst="rect">
            <a:avLst/>
          </a:prstGeom>
        </p:spPr>
      </p:pic>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58640" t="68554" b="7682"/>
          <a:stretch/>
        </p:blipFill>
        <p:spPr>
          <a:xfrm>
            <a:off x="6296782" y="1916832"/>
            <a:ext cx="2733421" cy="1483001"/>
          </a:xfrm>
          <a:prstGeom prst="rect">
            <a:avLst/>
          </a:prstGeom>
        </p:spPr>
      </p:pic>
    </p:spTree>
    <p:extLst>
      <p:ext uri="{BB962C8B-B14F-4D97-AF65-F5344CB8AC3E}">
        <p14:creationId xmlns:p14="http://schemas.microsoft.com/office/powerpoint/2010/main" val="214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568952" cy="1642194"/>
          </a:xfrm>
        </p:spPr>
        <p:txBody>
          <a:bodyPr>
            <a:normAutofit/>
          </a:bodyPr>
          <a:lstStyle/>
          <a:p>
            <a:r>
              <a:rPr lang="nl-NL" sz="3200" u="sng" dirty="0"/>
              <a:t>Primaire lichtkleuren </a:t>
            </a:r>
            <a:r>
              <a:rPr lang="nl-NL" sz="3200" b="1" u="sng" dirty="0"/>
              <a:t>vs. </a:t>
            </a:r>
            <a:r>
              <a:rPr lang="nl-NL" sz="3200" u="sng" dirty="0"/>
              <a:t>Primaire verfkleuren</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64219"/>
            <a:ext cx="3588149" cy="3374867"/>
          </a:xfr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036618"/>
            <a:ext cx="3672408" cy="3672408"/>
          </a:xfrm>
          <a:prstGeom prst="rect">
            <a:avLst/>
          </a:prstGeom>
        </p:spPr>
      </p:pic>
    </p:spTree>
    <p:extLst>
      <p:ext uri="{BB962C8B-B14F-4D97-AF65-F5344CB8AC3E}">
        <p14:creationId xmlns:p14="http://schemas.microsoft.com/office/powerpoint/2010/main" val="2055360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57200" y="1124744"/>
            <a:ext cx="8229600" cy="5001419"/>
          </a:xfrm>
        </p:spPr>
        <p:txBody>
          <a:bodyPr/>
          <a:lstStyle/>
          <a:p>
            <a:r>
              <a:rPr lang="nl-NL" b="1" dirty="0"/>
              <a:t>Wit voorwerp:</a:t>
            </a:r>
          </a:p>
          <a:p>
            <a:pPr marL="0" indent="0">
              <a:buNone/>
            </a:pPr>
            <a:r>
              <a:rPr lang="nl-NL" dirty="0"/>
              <a:t>Weerkaatst alle kleuren van het spectrum even sterk</a:t>
            </a:r>
          </a:p>
          <a:p>
            <a:pPr marL="0" indent="0">
              <a:buNone/>
            </a:pPr>
            <a:endParaRPr lang="nl-NL" dirty="0"/>
          </a:p>
          <a:p>
            <a:r>
              <a:rPr lang="nl-NL" b="1" dirty="0"/>
              <a:t>Zwart voorwerp:</a:t>
            </a:r>
          </a:p>
          <a:p>
            <a:pPr marL="0" indent="0">
              <a:buNone/>
            </a:pPr>
            <a:r>
              <a:rPr lang="nl-NL" dirty="0"/>
              <a:t>Als een voorwerp al het licht absorbeert</a:t>
            </a:r>
          </a:p>
          <a:p>
            <a:pPr marL="0" indent="0">
              <a:buNone/>
            </a:pPr>
            <a:endParaRPr lang="nl-NL" dirty="0"/>
          </a:p>
        </p:txBody>
      </p:sp>
    </p:spTree>
    <p:extLst>
      <p:ext uri="{BB962C8B-B14F-4D97-AF65-F5344CB8AC3E}">
        <p14:creationId xmlns:p14="http://schemas.microsoft.com/office/powerpoint/2010/main" val="347452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642194"/>
          </a:xfrm>
        </p:spPr>
        <p:txBody>
          <a:bodyPr>
            <a:normAutofit/>
          </a:bodyPr>
          <a:lstStyle/>
          <a:p>
            <a:r>
              <a:rPr lang="nl-NL" dirty="0"/>
              <a:t>Licht en kleuren zien</a:t>
            </a:r>
            <a:br>
              <a:rPr lang="nl-NL" dirty="0"/>
            </a:br>
            <a:r>
              <a:rPr lang="nl-NL" i="1" dirty="0"/>
              <a:t>absorptie en reflectie</a:t>
            </a:r>
            <a:endParaRPr lang="nl-NL" dirty="0"/>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5264" b="7018"/>
          <a:stretch/>
        </p:blipFill>
        <p:spPr>
          <a:xfrm>
            <a:off x="1619672" y="2204864"/>
            <a:ext cx="6227451" cy="3600400"/>
          </a:xfrm>
        </p:spPr>
      </p:pic>
    </p:spTree>
    <p:extLst>
      <p:ext uri="{BB962C8B-B14F-4D97-AF65-F5344CB8AC3E}">
        <p14:creationId xmlns:p14="http://schemas.microsoft.com/office/powerpoint/2010/main" val="65304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b="8122"/>
          <a:stretch/>
        </p:blipFill>
        <p:spPr>
          <a:xfrm>
            <a:off x="755650" y="1888331"/>
            <a:ext cx="7632700" cy="3628901"/>
          </a:xfrm>
        </p:spPr>
      </p:pic>
    </p:spTree>
    <p:extLst>
      <p:ext uri="{BB962C8B-B14F-4D97-AF65-F5344CB8AC3E}">
        <p14:creationId xmlns:p14="http://schemas.microsoft.com/office/powerpoint/2010/main" val="3758240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Extra uitleg…</a:t>
            </a:r>
          </a:p>
        </p:txBody>
      </p:sp>
      <p:sp>
        <p:nvSpPr>
          <p:cNvPr id="3" name="Tijdelijke aanduiding voor inhoud 2"/>
          <p:cNvSpPr>
            <a:spLocks noGrp="1"/>
          </p:cNvSpPr>
          <p:nvPr>
            <p:ph idx="1"/>
          </p:nvPr>
        </p:nvSpPr>
        <p:spPr/>
        <p:txBody>
          <a:bodyPr/>
          <a:lstStyle/>
          <a:p>
            <a:endParaRPr lang="nl-NL" dirty="0"/>
          </a:p>
          <a:p>
            <a:pPr marL="0" indent="0">
              <a:buNone/>
            </a:pPr>
            <a:r>
              <a:rPr lang="nl-NL" dirty="0">
                <a:hlinkClick r:id="rId2"/>
              </a:rPr>
              <a:t>https://www.youtube.com/watch?v=IbtET15Xe-I</a:t>
            </a:r>
            <a:endParaRPr lang="nl-NL" dirty="0"/>
          </a:p>
          <a:p>
            <a:endParaRPr lang="nl-NL" dirty="0"/>
          </a:p>
        </p:txBody>
      </p:sp>
    </p:spTree>
    <p:extLst>
      <p:ext uri="{BB962C8B-B14F-4D97-AF65-F5344CB8AC3E}">
        <p14:creationId xmlns:p14="http://schemas.microsoft.com/office/powerpoint/2010/main" val="369392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Voorbeeldvraag</a:t>
            </a:r>
          </a:p>
        </p:txBody>
      </p:sp>
      <p:sp>
        <p:nvSpPr>
          <p:cNvPr id="3" name="Tijdelijke aanduiding voor inhoud 2"/>
          <p:cNvSpPr>
            <a:spLocks noGrp="1"/>
          </p:cNvSpPr>
          <p:nvPr>
            <p:ph idx="1"/>
          </p:nvPr>
        </p:nvSpPr>
        <p:spPr>
          <a:xfrm>
            <a:off x="475572" y="1700808"/>
            <a:ext cx="8229600" cy="4525963"/>
          </a:xfrm>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1104128" y="1230784"/>
            <a:ext cx="3467872" cy="2274235"/>
          </a:xfrm>
          <a:prstGeom prst="rect">
            <a:avLst/>
          </a:prstGeom>
        </p:spPr>
      </p:pic>
      <p:sp>
        <p:nvSpPr>
          <p:cNvPr id="5" name="Rechthoek 4"/>
          <p:cNvSpPr/>
          <p:nvPr/>
        </p:nvSpPr>
        <p:spPr>
          <a:xfrm>
            <a:off x="879949" y="3772521"/>
            <a:ext cx="7992888" cy="2862322"/>
          </a:xfrm>
          <a:prstGeom prst="rect">
            <a:avLst/>
          </a:prstGeom>
        </p:spPr>
        <p:txBody>
          <a:bodyPr wrap="square">
            <a:spAutoFit/>
          </a:bodyPr>
          <a:lstStyle/>
          <a:p>
            <a:r>
              <a:rPr lang="nl-NL" dirty="0">
                <a:solidFill>
                  <a:srgbClr val="000000"/>
                </a:solidFill>
                <a:latin typeface="Verdana" panose="020B0604030504040204" pitchFamily="34" charset="0"/>
              </a:rPr>
              <a:t>Een witte lichtstraal valt loodrecht op een blokje doorzichtig, helder glas. 	</a:t>
            </a:r>
          </a:p>
          <a:p>
            <a:endParaRPr lang="nl-NL" dirty="0">
              <a:solidFill>
                <a:srgbClr val="000000"/>
              </a:solidFill>
              <a:latin typeface="Verdana" panose="020B0604030504040204" pitchFamily="34" charset="0"/>
            </a:endParaRPr>
          </a:p>
          <a:p>
            <a:r>
              <a:rPr lang="nl-NL" b="1" dirty="0">
                <a:solidFill>
                  <a:srgbClr val="000000"/>
                </a:solidFill>
                <a:latin typeface="Verdana" panose="020B0604030504040204" pitchFamily="34" charset="0"/>
              </a:rPr>
              <a:t>Welke afbeelding geeft de manier aan waarop de lichtstraal door het blokje glas gaat? </a:t>
            </a:r>
            <a:r>
              <a:rPr lang="nl-NL" dirty="0">
                <a:solidFill>
                  <a:srgbClr val="000000"/>
                </a:solidFill>
                <a:latin typeface="Verdana" panose="020B0604030504040204" pitchFamily="34" charset="0"/>
              </a:rPr>
              <a:t>	</a:t>
            </a:r>
          </a:p>
          <a:p>
            <a:pPr marL="285750" indent="-285750">
              <a:buFont typeface="Arial" panose="020B0604020202020204" pitchFamily="34" charset="0"/>
              <a:buChar char="•"/>
            </a:pPr>
            <a:r>
              <a:rPr lang="nl-NL" dirty="0">
                <a:solidFill>
                  <a:srgbClr val="000000"/>
                </a:solidFill>
                <a:latin typeface="Verdana" panose="020B0604030504040204" pitchFamily="34" charset="0"/>
              </a:rPr>
              <a:t>Afbeelding A</a:t>
            </a:r>
          </a:p>
          <a:p>
            <a:pPr marL="285750" indent="-285750">
              <a:buFont typeface="Arial" panose="020B0604020202020204" pitchFamily="34" charset="0"/>
              <a:buChar char="•"/>
            </a:pPr>
            <a:r>
              <a:rPr lang="nl-NL" dirty="0">
                <a:solidFill>
                  <a:srgbClr val="000000"/>
                </a:solidFill>
                <a:latin typeface="Verdana" panose="020B0604030504040204" pitchFamily="34" charset="0"/>
              </a:rPr>
              <a:t>Afbeelding B</a:t>
            </a:r>
          </a:p>
          <a:p>
            <a:pPr marL="285750" indent="-285750">
              <a:buFont typeface="Arial" panose="020B0604020202020204" pitchFamily="34" charset="0"/>
              <a:buChar char="•"/>
            </a:pPr>
            <a:r>
              <a:rPr lang="nl-NL" dirty="0">
                <a:solidFill>
                  <a:srgbClr val="000000"/>
                </a:solidFill>
                <a:latin typeface="Verdana" panose="020B0604030504040204" pitchFamily="34" charset="0"/>
              </a:rPr>
              <a:t>Afbeelding C</a:t>
            </a:r>
          </a:p>
          <a:p>
            <a:pPr marL="285750" indent="-285750">
              <a:buFont typeface="Arial" panose="020B0604020202020204" pitchFamily="34" charset="0"/>
              <a:buChar char="•"/>
            </a:pPr>
            <a:r>
              <a:rPr lang="nl-NL" dirty="0">
                <a:solidFill>
                  <a:srgbClr val="000000"/>
                </a:solidFill>
                <a:latin typeface="Verdana" panose="020B0604030504040204" pitchFamily="34" charset="0"/>
              </a:rPr>
              <a:t>Afbeelding D</a:t>
            </a:r>
          </a:p>
          <a:p>
            <a:r>
              <a:rPr lang="nl-NL"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660540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Schaduwen</a:t>
            </a:r>
          </a:p>
        </p:txBody>
      </p:sp>
      <p:sp>
        <p:nvSpPr>
          <p:cNvPr id="3" name="Tijdelijke aanduiding voor inhoud 2"/>
          <p:cNvSpPr>
            <a:spLocks noGrp="1"/>
          </p:cNvSpPr>
          <p:nvPr>
            <p:ph idx="1"/>
          </p:nvPr>
        </p:nvSpPr>
        <p:spPr/>
        <p:txBody>
          <a:bodyPr/>
          <a:lstStyle/>
          <a:p>
            <a:r>
              <a:rPr lang="nl-NL" dirty="0"/>
              <a:t>In het midden is de schaduw heel donker: </a:t>
            </a:r>
            <a:r>
              <a:rPr lang="nl-NL" b="1" dirty="0"/>
              <a:t>kernschaduw</a:t>
            </a:r>
          </a:p>
          <a:p>
            <a:endParaRPr lang="nl-NL" dirty="0"/>
          </a:p>
          <a:p>
            <a:r>
              <a:rPr lang="nl-NL" dirty="0"/>
              <a:t>Langs de rand is de schaduw lichter: </a:t>
            </a:r>
            <a:r>
              <a:rPr lang="nl-NL" b="1" dirty="0"/>
              <a:t>bijschaduw</a:t>
            </a: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4077072"/>
            <a:ext cx="3528392" cy="2556284"/>
          </a:xfrm>
          <a:prstGeom prst="rect">
            <a:avLst/>
          </a:prstGeom>
        </p:spPr>
      </p:pic>
    </p:spTree>
    <p:extLst>
      <p:ext uri="{BB962C8B-B14F-4D97-AF65-F5344CB8AC3E}">
        <p14:creationId xmlns:p14="http://schemas.microsoft.com/office/powerpoint/2010/main" val="3583127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breking van licht</a:t>
            </a:r>
          </a:p>
        </p:txBody>
      </p:sp>
      <p:sp>
        <p:nvSpPr>
          <p:cNvPr id="3" name="Tijdelijke aanduiding voor inhoud 2"/>
          <p:cNvSpPr>
            <a:spLocks noGrp="1"/>
          </p:cNvSpPr>
          <p:nvPr>
            <p:ph idx="1"/>
          </p:nvPr>
        </p:nvSpPr>
        <p:spPr/>
        <p:txBody>
          <a:bodyPr/>
          <a:lstStyle/>
          <a:p>
            <a:endParaRPr lang="nl-NL"/>
          </a:p>
        </p:txBody>
      </p:sp>
      <p:pic>
        <p:nvPicPr>
          <p:cNvPr id="4" name="Tijdelijke aanduiding voor inhou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61532"/>
            <a:ext cx="8751250" cy="4803298"/>
          </a:xfrm>
          <a:prstGeom prst="rect">
            <a:avLst/>
          </a:prstGeom>
        </p:spPr>
      </p:pic>
    </p:spTree>
    <p:extLst>
      <p:ext uri="{BB962C8B-B14F-4D97-AF65-F5344CB8AC3E}">
        <p14:creationId xmlns:p14="http://schemas.microsoft.com/office/powerpoint/2010/main" val="2112643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geluid</a:t>
            </a:r>
          </a:p>
        </p:txBody>
      </p:sp>
      <p:sp>
        <p:nvSpPr>
          <p:cNvPr id="3" name="Tijdelijke aanduiding voor inhoud 2"/>
          <p:cNvSpPr>
            <a:spLocks noGrp="1"/>
          </p:cNvSpPr>
          <p:nvPr>
            <p:ph idx="1"/>
          </p:nvPr>
        </p:nvSpPr>
        <p:spPr/>
        <p:txBody>
          <a:bodyPr/>
          <a:lstStyle/>
          <a:p>
            <a:r>
              <a:rPr lang="nl-NL" dirty="0"/>
              <a:t>Bestaat uit golven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6" y="2382252"/>
            <a:ext cx="6494045" cy="3056021"/>
          </a:xfrm>
          <a:prstGeom prst="rect">
            <a:avLst/>
          </a:prstGeom>
        </p:spPr>
      </p:pic>
    </p:spTree>
    <p:extLst>
      <p:ext uri="{BB962C8B-B14F-4D97-AF65-F5344CB8AC3E}">
        <p14:creationId xmlns:p14="http://schemas.microsoft.com/office/powerpoint/2010/main" val="253027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821" y="421107"/>
            <a:ext cx="8430489" cy="5053261"/>
          </a:xfr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180" y="5106024"/>
            <a:ext cx="4976033" cy="1337644"/>
          </a:xfrm>
          <a:prstGeom prst="rect">
            <a:avLst/>
          </a:prstGeom>
        </p:spPr>
      </p:pic>
    </p:spTree>
    <p:extLst>
      <p:ext uri="{BB962C8B-B14F-4D97-AF65-F5344CB8AC3E}">
        <p14:creationId xmlns:p14="http://schemas.microsoft.com/office/powerpoint/2010/main" val="398648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Dichtheid</a:t>
            </a:r>
          </a:p>
        </p:txBody>
      </p:sp>
      <p:sp>
        <p:nvSpPr>
          <p:cNvPr id="3" name="Tijdelijke aanduiding voor inhoud 2"/>
          <p:cNvSpPr>
            <a:spLocks noGrp="1"/>
          </p:cNvSpPr>
          <p:nvPr>
            <p:ph idx="1"/>
          </p:nvPr>
        </p:nvSpPr>
        <p:spPr/>
        <p:txBody>
          <a:bodyPr/>
          <a:lstStyle/>
          <a:p>
            <a:pPr marL="0" indent="0">
              <a:buNone/>
            </a:pPr>
            <a:r>
              <a:rPr lang="nl-NL" dirty="0"/>
              <a:t> </a:t>
            </a:r>
            <a:r>
              <a:rPr lang="nl-NL" u="sng" dirty="0"/>
              <a:t>Onthoud:</a:t>
            </a:r>
          </a:p>
          <a:p>
            <a:pPr marL="0" indent="0">
              <a:buNone/>
            </a:pPr>
            <a:endParaRPr lang="nl-NL" dirty="0"/>
          </a:p>
          <a:p>
            <a:pPr marL="0" indent="0">
              <a:buNone/>
            </a:pPr>
            <a:r>
              <a:rPr lang="nl-NL" dirty="0"/>
              <a:t>Hoe meer moleculen per volume-eenheid, des  </a:t>
            </a:r>
          </a:p>
          <a:p>
            <a:pPr marL="0" indent="0">
              <a:buNone/>
            </a:pPr>
            <a:r>
              <a:rPr lang="nl-NL" dirty="0"/>
              <a:t> te hoger de dichtheid   (</a:t>
            </a:r>
            <a:r>
              <a:rPr lang="nl-NL" b="1" i="1" dirty="0"/>
              <a:t>dicht – </a:t>
            </a:r>
            <a:r>
              <a:rPr lang="nl-NL" b="1" i="1" dirty="0" err="1"/>
              <a:t>heid</a:t>
            </a:r>
            <a:r>
              <a:rPr lang="nl-NL" dirty="0"/>
              <a:t>)</a:t>
            </a:r>
          </a:p>
        </p:txBody>
      </p:sp>
    </p:spTree>
    <p:extLst>
      <p:ext uri="{BB962C8B-B14F-4D97-AF65-F5344CB8AC3E}">
        <p14:creationId xmlns:p14="http://schemas.microsoft.com/office/powerpoint/2010/main" val="602261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96" y="394954"/>
            <a:ext cx="7802033" cy="5851525"/>
          </a:xfrm>
        </p:spPr>
      </p:pic>
    </p:spTree>
    <p:extLst>
      <p:ext uri="{BB962C8B-B14F-4D97-AF65-F5344CB8AC3E}">
        <p14:creationId xmlns:p14="http://schemas.microsoft.com/office/powerpoint/2010/main" val="1312723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5102" y="959560"/>
            <a:ext cx="3852111" cy="5136148"/>
          </a:xfrm>
        </p:spPr>
      </p:pic>
    </p:spTree>
    <p:extLst>
      <p:ext uri="{BB962C8B-B14F-4D97-AF65-F5344CB8AC3E}">
        <p14:creationId xmlns:p14="http://schemas.microsoft.com/office/powerpoint/2010/main" val="2750772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oefenvraag</a:t>
            </a:r>
          </a:p>
        </p:txBody>
      </p:sp>
      <p:sp>
        <p:nvSpPr>
          <p:cNvPr id="3" name="Tijdelijke aanduiding voor inhoud 2"/>
          <p:cNvSpPr>
            <a:spLocks noGrp="1"/>
          </p:cNvSpPr>
          <p:nvPr>
            <p:ph idx="1"/>
          </p:nvPr>
        </p:nvSpPr>
        <p:spPr/>
        <p:txBody>
          <a:bodyPr>
            <a:normAutofit/>
          </a:bodyPr>
          <a:lstStyle/>
          <a:p>
            <a:pPr marL="0" indent="0">
              <a:buNone/>
            </a:pPr>
            <a:r>
              <a:rPr lang="nl-NL" sz="2600" dirty="0"/>
              <a:t>Marieke speelt gitaar. Ze slaat een snaar aan en hoort een toon. Ze maakt diezelfde snaar korter door haar vinger tegen één van de </a:t>
            </a:r>
            <a:r>
              <a:rPr lang="nl-NL" sz="2600" dirty="0" err="1"/>
              <a:t>fret’s</a:t>
            </a:r>
            <a:r>
              <a:rPr lang="nl-NL" sz="2600" dirty="0"/>
              <a:t> te leggen. Marieke slaat de snaar weer aan en hoort een andere toon.</a:t>
            </a:r>
          </a:p>
          <a:p>
            <a:endParaRPr lang="nl-NL" sz="2600" dirty="0"/>
          </a:p>
          <a:p>
            <a:pPr marL="0" indent="0">
              <a:buNone/>
            </a:pPr>
            <a:r>
              <a:rPr lang="nl-NL" sz="2600" dirty="0"/>
              <a:t>Wat kun je zeggen over deze toon in vergelijking met de eerste toon?</a:t>
            </a:r>
          </a:p>
          <a:p>
            <a:r>
              <a:rPr lang="nl-NL" sz="2600" b="1" dirty="0"/>
              <a:t>A </a:t>
            </a:r>
            <a:r>
              <a:rPr lang="nl-NL" sz="2600" dirty="0"/>
              <a:t>Deze toon is lager.</a:t>
            </a:r>
          </a:p>
          <a:p>
            <a:r>
              <a:rPr lang="nl-NL" sz="2600" b="1" dirty="0"/>
              <a:t>B </a:t>
            </a:r>
            <a:r>
              <a:rPr lang="nl-NL" sz="2600" dirty="0"/>
              <a:t>Deze toon is even hoog.</a:t>
            </a:r>
          </a:p>
          <a:p>
            <a:r>
              <a:rPr lang="nl-NL" sz="2600" b="1" dirty="0"/>
              <a:t>C </a:t>
            </a:r>
            <a:r>
              <a:rPr lang="nl-NL" sz="2600" dirty="0"/>
              <a:t>Deze toon is hoger.</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65104"/>
            <a:ext cx="27638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807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lgn="ctr"/>
            <a:endParaRPr lang="nl-NL" dirty="0"/>
          </a:p>
          <a:p>
            <a:pPr marL="0" indent="0" algn="ctr">
              <a:buNone/>
            </a:pPr>
            <a:r>
              <a:rPr lang="nl-NL" sz="7200" b="1" u="sng" dirty="0"/>
              <a:t>4. Kracht en beweging</a:t>
            </a:r>
          </a:p>
        </p:txBody>
      </p:sp>
    </p:spTree>
    <p:extLst>
      <p:ext uri="{BB962C8B-B14F-4D97-AF65-F5344CB8AC3E}">
        <p14:creationId xmlns:p14="http://schemas.microsoft.com/office/powerpoint/2010/main" val="118696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p:spPr>
        <p:style>
          <a:lnRef idx="2">
            <a:schemeClr val="accent2"/>
          </a:lnRef>
          <a:fillRef idx="1">
            <a:schemeClr val="lt1"/>
          </a:fillRef>
          <a:effectRef idx="0">
            <a:schemeClr val="accent2"/>
          </a:effectRef>
          <a:fontRef idx="minor">
            <a:schemeClr val="dk1"/>
          </a:fontRef>
        </p:style>
        <p:txBody>
          <a:bodyPr/>
          <a:lstStyle/>
          <a:p>
            <a:r>
              <a:rPr lang="nl-NL" dirty="0"/>
              <a:t>Krachten</a:t>
            </a:r>
          </a:p>
        </p:txBody>
      </p:sp>
      <p:sp>
        <p:nvSpPr>
          <p:cNvPr id="3" name="Tijdelijke aanduiding voor inhoud 2"/>
          <p:cNvSpPr>
            <a:spLocks noGrp="1"/>
          </p:cNvSpPr>
          <p:nvPr>
            <p:ph idx="1"/>
          </p:nvPr>
        </p:nvSpPr>
        <p:spPr/>
        <p:txBody>
          <a:bodyPr/>
          <a:lstStyle/>
          <a:p>
            <a:r>
              <a:rPr lang="nl-NL" dirty="0"/>
              <a:t>Welke krachten kennen we?</a:t>
            </a:r>
          </a:p>
          <a:p>
            <a:endParaRPr lang="nl-NL" dirty="0"/>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730" y="2421537"/>
            <a:ext cx="4979644" cy="3313727"/>
          </a:xfrm>
          <a:prstGeom prst="rect">
            <a:avLst/>
          </a:prstGeom>
        </p:spPr>
      </p:pic>
    </p:spTree>
    <p:extLst>
      <p:ext uri="{BB962C8B-B14F-4D97-AF65-F5344CB8AC3E}">
        <p14:creationId xmlns:p14="http://schemas.microsoft.com/office/powerpoint/2010/main" val="4279955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3248"/>
            <a:ext cx="8229600" cy="1143000"/>
          </a:xfrm>
        </p:spPr>
        <p:txBody>
          <a:bodyPr/>
          <a:lstStyle/>
          <a:p>
            <a:r>
              <a:rPr lang="nl-NL" dirty="0"/>
              <a:t>Soorten krachten</a:t>
            </a:r>
          </a:p>
        </p:txBody>
      </p:sp>
      <p:sp>
        <p:nvSpPr>
          <p:cNvPr id="3" name="Tijdelijke aanduiding voor inhoud 2"/>
          <p:cNvSpPr>
            <a:spLocks noGrp="1"/>
          </p:cNvSpPr>
          <p:nvPr>
            <p:ph idx="1"/>
          </p:nvPr>
        </p:nvSpPr>
        <p:spPr>
          <a:xfrm>
            <a:off x="457200" y="1099752"/>
            <a:ext cx="8229600" cy="5343916"/>
          </a:xfrm>
        </p:spPr>
        <p:txBody>
          <a:bodyPr>
            <a:normAutofit fontScale="55000" lnSpcReduction="20000"/>
          </a:bodyPr>
          <a:lstStyle/>
          <a:p>
            <a:pPr>
              <a:lnSpc>
                <a:spcPct val="170000"/>
              </a:lnSpc>
            </a:pPr>
            <a:r>
              <a:rPr lang="nl-NL" b="1" dirty="0"/>
              <a:t>Zwaartekracht: </a:t>
            </a:r>
            <a:r>
              <a:rPr lang="nl-NL" dirty="0"/>
              <a:t>de aantrekkingskracht van de aarde op een object  </a:t>
            </a:r>
          </a:p>
          <a:p>
            <a:pPr>
              <a:lnSpc>
                <a:spcPct val="170000"/>
              </a:lnSpc>
            </a:pPr>
            <a:r>
              <a:rPr lang="nl-NL" b="1" dirty="0"/>
              <a:t>Wrijvingskracht: </a:t>
            </a:r>
            <a:r>
              <a:rPr lang="nl-NL" dirty="0"/>
              <a:t>een weerstandskracht door twee objecten tegen elkaar aan </a:t>
            </a:r>
          </a:p>
          <a:p>
            <a:pPr>
              <a:lnSpc>
                <a:spcPct val="170000"/>
              </a:lnSpc>
            </a:pPr>
            <a:r>
              <a:rPr lang="nl-NL" b="1" dirty="0"/>
              <a:t>Veerkracht: </a:t>
            </a:r>
            <a:r>
              <a:rPr lang="nl-NL" dirty="0"/>
              <a:t>de kracht dat het object in zijn oorspronkelijke vorm terugkeert naar indrukken of uittrekken  </a:t>
            </a:r>
          </a:p>
          <a:p>
            <a:pPr>
              <a:lnSpc>
                <a:spcPct val="170000"/>
              </a:lnSpc>
            </a:pPr>
            <a:r>
              <a:rPr lang="nl-NL" b="1" dirty="0"/>
              <a:t>Magnetische kracht: </a:t>
            </a:r>
            <a:r>
              <a:rPr lang="nl-NL" dirty="0"/>
              <a:t>aantrekken of afstoten door statische elektriciteit </a:t>
            </a:r>
          </a:p>
          <a:p>
            <a:pPr>
              <a:lnSpc>
                <a:spcPct val="170000"/>
              </a:lnSpc>
            </a:pPr>
            <a:r>
              <a:rPr lang="nl-NL" b="1" dirty="0"/>
              <a:t>Elektrische kracht: </a:t>
            </a:r>
            <a:r>
              <a:rPr lang="nl-NL" dirty="0"/>
              <a:t>de kracht van geladen deeltjes </a:t>
            </a:r>
          </a:p>
          <a:p>
            <a:pPr>
              <a:lnSpc>
                <a:spcPct val="170000"/>
              </a:lnSpc>
            </a:pPr>
            <a:r>
              <a:rPr lang="nl-NL" b="1" dirty="0"/>
              <a:t>Trekkracht en duwkracht: </a:t>
            </a:r>
            <a:r>
              <a:rPr lang="nl-NL" dirty="0"/>
              <a:t>een kracht die het object een bepaalde richting op stuurt</a:t>
            </a:r>
          </a:p>
          <a:p>
            <a:pPr>
              <a:lnSpc>
                <a:spcPct val="170000"/>
              </a:lnSpc>
            </a:pPr>
            <a:r>
              <a:rPr lang="nl-NL" b="1" dirty="0"/>
              <a:t>Opwaartse kracht: </a:t>
            </a:r>
            <a:r>
              <a:rPr lang="nl-NL" dirty="0"/>
              <a:t>drijfkracht van objecten met een kleine dichtheid ten opzicht van vloeistoffen </a:t>
            </a:r>
          </a:p>
        </p:txBody>
      </p:sp>
    </p:spTree>
    <p:extLst>
      <p:ext uri="{BB962C8B-B14F-4D97-AF65-F5344CB8AC3E}">
        <p14:creationId xmlns:p14="http://schemas.microsoft.com/office/powerpoint/2010/main" val="11752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0324" r="51460" b="44486"/>
          <a:stretch/>
        </p:blipFill>
        <p:spPr>
          <a:xfrm>
            <a:off x="5988909" y="1763438"/>
            <a:ext cx="2990887" cy="2088292"/>
          </a:xfrm>
          <a:prstGeom prst="rect">
            <a:avLst/>
          </a:prstGeom>
        </p:spPr>
      </p:pic>
      <p:sp>
        <p:nvSpPr>
          <p:cNvPr id="2" name="Titel 1"/>
          <p:cNvSpPr>
            <a:spLocks noGrp="1"/>
          </p:cNvSpPr>
          <p:nvPr>
            <p:ph type="title"/>
          </p:nvPr>
        </p:nvSpPr>
        <p:spPr/>
        <p:txBody>
          <a:bodyPr/>
          <a:lstStyle/>
          <a:p>
            <a:r>
              <a:rPr lang="nl-NL" dirty="0"/>
              <a:t>Krachten tekenen</a:t>
            </a:r>
          </a:p>
        </p:txBody>
      </p:sp>
      <p:sp>
        <p:nvSpPr>
          <p:cNvPr id="3" name="Tijdelijke aanduiding voor inhoud 2"/>
          <p:cNvSpPr>
            <a:spLocks noGrp="1"/>
          </p:cNvSpPr>
          <p:nvPr>
            <p:ph idx="1"/>
          </p:nvPr>
        </p:nvSpPr>
        <p:spPr>
          <a:xfrm>
            <a:off x="457200" y="1588749"/>
            <a:ext cx="8229600" cy="4525963"/>
          </a:xfrm>
        </p:spPr>
        <p:txBody>
          <a:bodyPr>
            <a:normAutofit lnSpcReduction="10000"/>
          </a:bodyPr>
          <a:lstStyle/>
          <a:p>
            <a:r>
              <a:rPr lang="nl-NL" b="1" dirty="0"/>
              <a:t>Kracht (F) </a:t>
            </a:r>
          </a:p>
          <a:p>
            <a:endParaRPr lang="nl-NL" b="1" dirty="0"/>
          </a:p>
          <a:p>
            <a:r>
              <a:rPr lang="nl-NL" b="1" dirty="0"/>
              <a:t>Zwaartekracht (</a:t>
            </a:r>
            <a:r>
              <a:rPr lang="nl-NL" b="1" dirty="0" err="1"/>
              <a:t>Fz</a:t>
            </a:r>
            <a:r>
              <a:rPr lang="nl-NL" b="1" dirty="0"/>
              <a:t>) </a:t>
            </a:r>
          </a:p>
          <a:p>
            <a:endParaRPr lang="nl-NL" b="1" dirty="0"/>
          </a:p>
          <a:p>
            <a:r>
              <a:rPr lang="nl-NL" b="1" dirty="0"/>
              <a:t>Wrijvingskracht (</a:t>
            </a:r>
            <a:r>
              <a:rPr lang="nl-NL" b="1" dirty="0" err="1"/>
              <a:t>Fw</a:t>
            </a:r>
            <a:r>
              <a:rPr lang="nl-NL" b="1" dirty="0"/>
              <a:t>) </a:t>
            </a:r>
          </a:p>
          <a:p>
            <a:endParaRPr lang="nl-NL" dirty="0"/>
          </a:p>
          <a:p>
            <a:r>
              <a:rPr lang="nl-NL" dirty="0"/>
              <a:t>Het aangrijpingspunt van de kracht is waar de kracht vandaan komt. </a:t>
            </a:r>
          </a:p>
        </p:txBody>
      </p:sp>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57889" r="3324" b="4376"/>
          <a:stretch/>
        </p:blipFill>
        <p:spPr>
          <a:xfrm>
            <a:off x="4302404" y="1417638"/>
            <a:ext cx="1513511" cy="3109441"/>
          </a:xfrm>
          <a:prstGeom prst="rect">
            <a:avLst/>
          </a:prstGeom>
        </p:spPr>
      </p:pic>
    </p:spTree>
    <p:extLst>
      <p:ext uri="{BB962C8B-B14F-4D97-AF65-F5344CB8AC3E}">
        <p14:creationId xmlns:p14="http://schemas.microsoft.com/office/powerpoint/2010/main" val="2834660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Krachten tekenen</a:t>
            </a:r>
          </a:p>
        </p:txBody>
      </p:sp>
      <p:pic>
        <p:nvPicPr>
          <p:cNvPr id="5" name="Content Placeholder 4" descr="Tekenafspraken_krachten_tekenen_deel_2.JPG"/>
          <p:cNvPicPr>
            <a:picLocks noGrp="1" noChangeAspect="1"/>
          </p:cNvPicPr>
          <p:nvPr>
            <p:ph idx="1"/>
          </p:nvPr>
        </p:nvPicPr>
        <p:blipFill>
          <a:blip r:embed="rId3"/>
          <a:stretch>
            <a:fillRect/>
          </a:stretch>
        </p:blipFill>
        <p:spPr>
          <a:xfrm>
            <a:off x="2192604" y="1600200"/>
            <a:ext cx="4758791" cy="4525963"/>
          </a:xfrm>
        </p:spPr>
      </p:pic>
    </p:spTree>
    <p:extLst>
      <p:ext uri="{BB962C8B-B14F-4D97-AF65-F5344CB8AC3E}">
        <p14:creationId xmlns:p14="http://schemas.microsoft.com/office/powerpoint/2010/main" val="1100412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6248" y="274638"/>
            <a:ext cx="4271503" cy="6183706"/>
          </a:xfrm>
        </p:spPr>
      </p:pic>
    </p:spTree>
    <p:extLst>
      <p:ext uri="{BB962C8B-B14F-4D97-AF65-F5344CB8AC3E}">
        <p14:creationId xmlns:p14="http://schemas.microsoft.com/office/powerpoint/2010/main" val="3623194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Druk berekenen</a:t>
            </a:r>
          </a:p>
        </p:txBody>
      </p:sp>
      <p:sp>
        <p:nvSpPr>
          <p:cNvPr id="3" name="Tijdelijke aanduiding voor inhoud 2"/>
          <p:cNvSpPr>
            <a:spLocks noGrp="1"/>
          </p:cNvSpPr>
          <p:nvPr>
            <p:ph idx="1"/>
          </p:nvPr>
        </p:nvSpPr>
        <p:spPr/>
        <p:txBody>
          <a:bodyPr>
            <a:normAutofit/>
          </a:bodyPr>
          <a:lstStyle/>
          <a:p>
            <a:pPr marL="457200" indent="-457200">
              <a:buFont typeface="Arial" panose="020B0604020202020204" pitchFamily="34" charset="0"/>
              <a:buChar char="•"/>
            </a:pPr>
            <a:r>
              <a:rPr lang="nl-NL" dirty="0"/>
              <a:t>De kracht die een object heeft ten opzichte van een ander object </a:t>
            </a:r>
          </a:p>
          <a:p>
            <a:pPr marL="457200" indent="-457200">
              <a:buFont typeface="Arial" panose="020B0604020202020204" pitchFamily="34" charset="0"/>
              <a:buChar char="•"/>
            </a:pPr>
            <a:r>
              <a:rPr lang="nl-NL" dirty="0"/>
              <a:t>Kracht wordt aangegeven in Newton (N) </a:t>
            </a:r>
          </a:p>
          <a:p>
            <a:pPr marL="457200" indent="-457200">
              <a:buFont typeface="Arial" panose="020B0604020202020204" pitchFamily="34" charset="0"/>
              <a:buChar char="•"/>
            </a:pPr>
            <a:r>
              <a:rPr lang="nl-NL" dirty="0"/>
              <a:t>Druk wordt aangegeven in Kracht per oppervlakte Druk = Kracht / oppervlakte </a:t>
            </a:r>
          </a:p>
        </p:txBody>
      </p:sp>
    </p:spTree>
    <p:extLst>
      <p:ext uri="{BB962C8B-B14F-4D97-AF65-F5344CB8AC3E}">
        <p14:creationId xmlns:p14="http://schemas.microsoft.com/office/powerpoint/2010/main" val="22006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705" y="620688"/>
            <a:ext cx="6756589" cy="5217443"/>
          </a:xfrm>
        </p:spPr>
      </p:pic>
    </p:spTree>
    <p:extLst>
      <p:ext uri="{BB962C8B-B14F-4D97-AF65-F5344CB8AC3E}">
        <p14:creationId xmlns:p14="http://schemas.microsoft.com/office/powerpoint/2010/main" val="2659994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Krachten op vloeistoffen</a:t>
            </a:r>
          </a:p>
        </p:txBody>
      </p:sp>
      <p:sp>
        <p:nvSpPr>
          <p:cNvPr id="3" name="Tijdelijke aanduiding voor inhoud 2"/>
          <p:cNvSpPr>
            <a:spLocks noGrp="1"/>
          </p:cNvSpPr>
          <p:nvPr>
            <p:ph idx="1"/>
          </p:nvPr>
        </p:nvSpPr>
        <p:spPr/>
        <p:txBody>
          <a:bodyPr>
            <a:normAutofit fontScale="92500" lnSpcReduction="20000"/>
          </a:bodyPr>
          <a:lstStyle/>
          <a:p>
            <a:r>
              <a:rPr lang="nl-NL" dirty="0"/>
              <a:t>De </a:t>
            </a:r>
            <a:r>
              <a:rPr lang="nl-NL" b="1" dirty="0"/>
              <a:t>opwaartse kracht </a:t>
            </a:r>
            <a:r>
              <a:rPr lang="nl-NL" dirty="0"/>
              <a:t>en de </a:t>
            </a:r>
            <a:r>
              <a:rPr lang="nl-NL" b="1" dirty="0"/>
              <a:t>zwaartekracht</a:t>
            </a:r>
            <a:r>
              <a:rPr lang="nl-NL" dirty="0"/>
              <a:t> hebben invloed op een object in een vloeistof </a:t>
            </a:r>
          </a:p>
          <a:p>
            <a:endParaRPr lang="nl-NL" dirty="0"/>
          </a:p>
          <a:p>
            <a:r>
              <a:rPr lang="nl-NL" b="1" dirty="0"/>
              <a:t>Zinken: </a:t>
            </a:r>
            <a:r>
              <a:rPr lang="nl-NL" dirty="0"/>
              <a:t>zwaartekracht &gt; opwaartse kracht </a:t>
            </a:r>
          </a:p>
          <a:p>
            <a:r>
              <a:rPr lang="nl-NL" b="1" dirty="0"/>
              <a:t>Zweven: </a:t>
            </a:r>
            <a:r>
              <a:rPr lang="nl-NL" dirty="0"/>
              <a:t>zwaartekracht = opwaartse kracht </a:t>
            </a:r>
          </a:p>
          <a:p>
            <a:r>
              <a:rPr lang="nl-NL" b="1" dirty="0"/>
              <a:t>Drijven: </a:t>
            </a:r>
            <a:r>
              <a:rPr lang="nl-NL" dirty="0"/>
              <a:t>zwaartekracht &lt; Opwaartse kracht </a:t>
            </a:r>
          </a:p>
          <a:p>
            <a:endParaRPr lang="nl-NL" dirty="0"/>
          </a:p>
          <a:p>
            <a:r>
              <a:rPr lang="nl-NL" dirty="0"/>
              <a:t>Opwaartse kracht is afhankelijk van de dichtheid van het voorwerp en de dichtheid van de vloeistof</a:t>
            </a:r>
          </a:p>
        </p:txBody>
      </p:sp>
    </p:spTree>
    <p:extLst>
      <p:ext uri="{BB962C8B-B14F-4D97-AF65-F5344CB8AC3E}">
        <p14:creationId xmlns:p14="http://schemas.microsoft.com/office/powerpoint/2010/main" val="2833415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756" y="630194"/>
            <a:ext cx="8499044" cy="5570802"/>
          </a:xfrm>
        </p:spPr>
      </p:pic>
    </p:spTree>
    <p:extLst>
      <p:ext uri="{BB962C8B-B14F-4D97-AF65-F5344CB8AC3E}">
        <p14:creationId xmlns:p14="http://schemas.microsoft.com/office/powerpoint/2010/main" val="3031058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err="1"/>
              <a:t>Dichtheid</a:t>
            </a:r>
            <a:r>
              <a:rPr lang="en-US" dirty="0"/>
              <a:t> </a:t>
            </a:r>
            <a:r>
              <a:rPr lang="en-US" dirty="0" err="1"/>
              <a:t>berekenen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NL" i="1"/>
              <a:t>Dichtheid </a:t>
            </a:r>
            <a:r>
              <a:rPr lang="nl-NL"/>
              <a:t>geeft aan hoeveel </a:t>
            </a:r>
            <a:r>
              <a:rPr lang="nl-NL" i="1"/>
              <a:t>massa </a:t>
            </a:r>
            <a:r>
              <a:rPr lang="nl-NL"/>
              <a:t>(gewicht) van een stof aanwezig is in een bepaald </a:t>
            </a:r>
            <a:r>
              <a:rPr lang="nl-NL" i="1"/>
              <a:t>volume</a:t>
            </a:r>
            <a:endParaRPr lang="en-US" i="1"/>
          </a:p>
          <a:p>
            <a:pPr marL="457200" indent="-457200">
              <a:buFont typeface="Arial" panose="020B0604020202020204" pitchFamily="34" charset="0"/>
              <a:buChar char="•"/>
            </a:pPr>
            <a:r>
              <a:rPr lang="nl-NL" i="1"/>
              <a:t>Dichtheid = massa/volume</a:t>
            </a:r>
            <a:endParaRPr lang="en-US" i="1"/>
          </a:p>
          <a:p>
            <a:endParaRPr lang="en-US"/>
          </a:p>
        </p:txBody>
      </p:sp>
    </p:spTree>
    <p:extLst>
      <p:ext uri="{BB962C8B-B14F-4D97-AF65-F5344CB8AC3E}">
        <p14:creationId xmlns:p14="http://schemas.microsoft.com/office/powerpoint/2010/main" val="3464922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nl-NL" dirty="0"/>
              <a:t>Stevigheid en stabiliteit</a:t>
            </a:r>
          </a:p>
        </p:txBody>
      </p:sp>
      <p:sp>
        <p:nvSpPr>
          <p:cNvPr id="3" name="Tijdelijke aanduiding voor inhoud 2"/>
          <p:cNvSpPr>
            <a:spLocks noGrp="1"/>
          </p:cNvSpPr>
          <p:nvPr>
            <p:ph idx="1"/>
          </p:nvPr>
        </p:nvSpPr>
        <p:spPr/>
        <p:txBody>
          <a:bodyPr>
            <a:normAutofit fontScale="92500" lnSpcReduction="10000"/>
          </a:bodyPr>
          <a:lstStyle/>
          <a:p>
            <a:r>
              <a:rPr lang="nl-NL" dirty="0"/>
              <a:t>Bij het ontwerpen van producten worden verschillende technieken gebruikt om de stevigheid en stabiliteit te bevorderen. </a:t>
            </a:r>
          </a:p>
          <a:p>
            <a:r>
              <a:rPr lang="nl-NL" b="1" dirty="0"/>
              <a:t>Profiel, </a:t>
            </a:r>
            <a:r>
              <a:rPr lang="nl-NL" dirty="0"/>
              <a:t>patroon van een object: bijvoorbeeld in auto banden waarbij wrijvingskracht wordt vergroot </a:t>
            </a:r>
          </a:p>
          <a:p>
            <a:r>
              <a:rPr lang="nl-NL" b="1" dirty="0"/>
              <a:t>Verband, </a:t>
            </a:r>
            <a:r>
              <a:rPr lang="nl-NL" dirty="0"/>
              <a:t>patroon is opbouw: bijvoorbeeld een patroon in stenen waarbij de druk wordt verdeeld </a:t>
            </a:r>
            <a:r>
              <a:rPr lang="nl-NL" b="1" dirty="0"/>
              <a:t>Driehoekconstructie: </a:t>
            </a:r>
            <a:r>
              <a:rPr lang="nl-NL" dirty="0"/>
              <a:t>het gewicht wordt verdeeld over een brede basis, soms door bogen. </a:t>
            </a:r>
          </a:p>
        </p:txBody>
      </p:sp>
    </p:spTree>
    <p:extLst>
      <p:ext uri="{BB962C8B-B14F-4D97-AF65-F5344CB8AC3E}">
        <p14:creationId xmlns:p14="http://schemas.microsoft.com/office/powerpoint/2010/main" val="131187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12" y="436563"/>
            <a:ext cx="4266314" cy="2454918"/>
          </a:xfr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97" y="3536091"/>
            <a:ext cx="3492355" cy="260762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9926" y="1021112"/>
            <a:ext cx="3432374" cy="4576499"/>
          </a:xfrm>
          <a:prstGeom prst="rect">
            <a:avLst/>
          </a:prstGeom>
        </p:spPr>
      </p:pic>
    </p:spTree>
    <p:extLst>
      <p:ext uri="{BB962C8B-B14F-4D97-AF65-F5344CB8AC3E}">
        <p14:creationId xmlns:p14="http://schemas.microsoft.com/office/powerpoint/2010/main" val="1553445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geleerd?</a:t>
            </a:r>
          </a:p>
        </p:txBody>
      </p:sp>
      <p:sp>
        <p:nvSpPr>
          <p:cNvPr id="3" name="Tijdelijke aanduiding voor inhoud 2"/>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nl-NL" dirty="0"/>
              <a:t>Een driehoek is de sterkste vorm waarmee je kunt bouwen</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De krachten worden bij een driehoek verdeeld over de hele driehoek; vormvast</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De toren wordt door dwarsverbindingen stabieler</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Een brede basis en een smalle top zorgen voor meer stabiliteit</a:t>
            </a:r>
          </a:p>
        </p:txBody>
      </p:sp>
    </p:spTree>
    <p:extLst>
      <p:ext uri="{BB962C8B-B14F-4D97-AF65-F5344CB8AC3E}">
        <p14:creationId xmlns:p14="http://schemas.microsoft.com/office/powerpoint/2010/main" val="7823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lgn="ctr"/>
            <a:endParaRPr lang="nl-NL" dirty="0"/>
          </a:p>
          <a:p>
            <a:pPr marL="0" indent="0" algn="ctr">
              <a:buNone/>
            </a:pPr>
            <a:r>
              <a:rPr lang="nl-NL" sz="7200" b="1" u="sng" dirty="0"/>
              <a:t>5. Ruimte</a:t>
            </a:r>
          </a:p>
        </p:txBody>
      </p:sp>
    </p:spTree>
    <p:extLst>
      <p:ext uri="{BB962C8B-B14F-4D97-AF65-F5344CB8AC3E}">
        <p14:creationId xmlns:p14="http://schemas.microsoft.com/office/powerpoint/2010/main" val="3312030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aarde draait!</a:t>
            </a:r>
          </a:p>
        </p:txBody>
      </p:sp>
      <p:sp>
        <p:nvSpPr>
          <p:cNvPr id="3" name="Tijdelijke aanduiding voor inhoud 2"/>
          <p:cNvSpPr>
            <a:spLocks noGrp="1"/>
          </p:cNvSpPr>
          <p:nvPr>
            <p:ph idx="1"/>
          </p:nvPr>
        </p:nvSpPr>
        <p:spPr/>
        <p:txBody>
          <a:bodyPr/>
          <a:lstStyle/>
          <a:p>
            <a:r>
              <a:rPr lang="nl-NL" dirty="0">
                <a:hlinkClick r:id="rId2"/>
              </a:rPr>
              <a:t>https://www.youtube.com/watch?v=hGBw9_p5RYE</a:t>
            </a:r>
            <a:endParaRPr lang="nl-NL" dirty="0"/>
          </a:p>
          <a:p>
            <a:endParaRPr lang="nl-NL" dirty="0"/>
          </a:p>
          <a:p>
            <a:endParaRPr lang="nl-NL" dirty="0"/>
          </a:p>
        </p:txBody>
      </p:sp>
    </p:spTree>
    <p:extLst>
      <p:ext uri="{BB962C8B-B14F-4D97-AF65-F5344CB8AC3E}">
        <p14:creationId xmlns:p14="http://schemas.microsoft.com/office/powerpoint/2010/main" val="130552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seizoenen, hoe zit dat?</a:t>
            </a:r>
          </a:p>
        </p:txBody>
      </p:sp>
      <p:sp>
        <p:nvSpPr>
          <p:cNvPr id="3" name="Tijdelijke aanduiding voor inhoud 2"/>
          <p:cNvSpPr>
            <a:spLocks noGrp="1"/>
          </p:cNvSpPr>
          <p:nvPr>
            <p:ph idx="1"/>
          </p:nvPr>
        </p:nvSpPr>
        <p:spPr/>
        <p:txBody>
          <a:bodyPr/>
          <a:lstStyle/>
          <a:p>
            <a:r>
              <a:rPr lang="nl-NL" dirty="0">
                <a:hlinkClick r:id="rId2"/>
              </a:rPr>
              <a:t>https://www.youtube.com/watch?v=GOAaUYBs-DU</a:t>
            </a:r>
            <a:endParaRPr lang="nl-NL" dirty="0"/>
          </a:p>
          <a:p>
            <a:endParaRPr lang="nl-NL" dirty="0"/>
          </a:p>
          <a:p>
            <a:endParaRPr lang="nl-NL" dirty="0"/>
          </a:p>
        </p:txBody>
      </p:sp>
    </p:spTree>
    <p:extLst>
      <p:ext uri="{BB962C8B-B14F-4D97-AF65-F5344CB8AC3E}">
        <p14:creationId xmlns:p14="http://schemas.microsoft.com/office/powerpoint/2010/main" val="3713719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Luchtdruk</a:t>
            </a:r>
          </a:p>
        </p:txBody>
      </p:sp>
      <p:sp>
        <p:nvSpPr>
          <p:cNvPr id="3" name="Tijdelijke aanduiding voor inhoud 2"/>
          <p:cNvSpPr>
            <a:spLocks noGrp="1"/>
          </p:cNvSpPr>
          <p:nvPr>
            <p:ph idx="1"/>
          </p:nvPr>
        </p:nvSpPr>
        <p:spPr/>
        <p:txBody>
          <a:bodyPr/>
          <a:lstStyle/>
          <a:p>
            <a:r>
              <a:rPr lang="nl-NL" dirty="0">
                <a:hlinkClick r:id="rId2"/>
              </a:rPr>
              <a:t>https://www.youtube.com/watch?v=wLmrk9RXxpk</a:t>
            </a:r>
            <a:endParaRPr lang="nl-NL" dirty="0"/>
          </a:p>
          <a:p>
            <a:endParaRPr lang="nl-NL" dirty="0"/>
          </a:p>
          <a:p>
            <a:endParaRPr lang="nl-NL" dirty="0"/>
          </a:p>
        </p:txBody>
      </p:sp>
    </p:spTree>
    <p:extLst>
      <p:ext uri="{BB962C8B-B14F-4D97-AF65-F5344CB8AC3E}">
        <p14:creationId xmlns:p14="http://schemas.microsoft.com/office/powerpoint/2010/main" val="28267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908720"/>
            <a:ext cx="3217863" cy="2413397"/>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923553"/>
            <a:ext cx="3436539" cy="2398564"/>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667" y="3941562"/>
            <a:ext cx="3257747" cy="2168438"/>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8061" y="3836754"/>
            <a:ext cx="3312368" cy="2304256"/>
          </a:xfrm>
          <a:prstGeom prst="rect">
            <a:avLst/>
          </a:prstGeom>
        </p:spPr>
      </p:pic>
    </p:spTree>
    <p:extLst>
      <p:ext uri="{BB962C8B-B14F-4D97-AF65-F5344CB8AC3E}">
        <p14:creationId xmlns:p14="http://schemas.microsoft.com/office/powerpoint/2010/main" val="2665151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En nu?</a:t>
            </a:r>
          </a:p>
        </p:txBody>
      </p:sp>
      <p:sp>
        <p:nvSpPr>
          <p:cNvPr id="3" name="Tijdelijke aanduiding voor inhoud 2"/>
          <p:cNvSpPr>
            <a:spLocks noGrp="1"/>
          </p:cNvSpPr>
          <p:nvPr>
            <p:ph idx="1"/>
          </p:nvPr>
        </p:nvSpPr>
        <p:spPr/>
        <p:txBody>
          <a:bodyPr/>
          <a:lstStyle/>
          <a:p>
            <a:r>
              <a:rPr lang="nl-NL" dirty="0">
                <a:hlinkClick r:id="rId2"/>
              </a:rPr>
              <a:t>www.goedvoorbereidnaardepabo.nl</a:t>
            </a:r>
            <a:endParaRPr lang="nl-NL" dirty="0"/>
          </a:p>
          <a:p>
            <a:pPr marL="0" indent="0">
              <a:buNone/>
            </a:pPr>
            <a:endParaRPr lang="nl-NL" dirty="0"/>
          </a:p>
          <a:p>
            <a:pPr marL="0" indent="0">
              <a:buNone/>
            </a:pPr>
            <a:endParaRPr lang="nl-NL" dirty="0"/>
          </a:p>
        </p:txBody>
      </p:sp>
      <p:pic>
        <p:nvPicPr>
          <p:cNvPr id="1028" name="Picture 4" descr="Natuuronderwijs inzichtelij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08920"/>
            <a:ext cx="2214414" cy="312836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a:stretch>
            <a:fillRect/>
          </a:stretch>
        </p:blipFill>
        <p:spPr>
          <a:xfrm>
            <a:off x="5395570" y="2708920"/>
            <a:ext cx="2210710" cy="3128363"/>
          </a:xfrm>
          <a:prstGeom prst="rect">
            <a:avLst/>
          </a:prstGeom>
        </p:spPr>
      </p:pic>
    </p:spTree>
    <p:extLst>
      <p:ext uri="{BB962C8B-B14F-4D97-AF65-F5344CB8AC3E}">
        <p14:creationId xmlns:p14="http://schemas.microsoft.com/office/powerpoint/2010/main" val="258171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Warmtetransport</a:t>
            </a:r>
          </a:p>
        </p:txBody>
      </p:sp>
      <p:sp>
        <p:nvSpPr>
          <p:cNvPr id="3" name="Tijdelijke aanduiding voor inhoud 2"/>
          <p:cNvSpPr>
            <a:spLocks noGrp="1"/>
          </p:cNvSpPr>
          <p:nvPr>
            <p:ph idx="1"/>
          </p:nvPr>
        </p:nvSpPr>
        <p:spPr/>
        <p:txBody>
          <a:bodyPr>
            <a:normAutofit fontScale="92500" lnSpcReduction="10000"/>
          </a:bodyPr>
          <a:lstStyle/>
          <a:p>
            <a:r>
              <a:rPr lang="nl-NL" b="1" dirty="0">
                <a:solidFill>
                  <a:srgbClr val="FF0000"/>
                </a:solidFill>
              </a:rPr>
              <a:t>Geleiding: </a:t>
            </a:r>
            <a:r>
              <a:rPr lang="nl-NL" dirty="0"/>
              <a:t>de warmte wordt ‘doorgegeven’ geleiding van warmte vindt plaats in </a:t>
            </a:r>
            <a:r>
              <a:rPr lang="nl-NL" u="sng" dirty="0"/>
              <a:t>metalen</a:t>
            </a:r>
          </a:p>
          <a:p>
            <a:endParaRPr lang="nl-NL" dirty="0"/>
          </a:p>
          <a:p>
            <a:r>
              <a:rPr lang="nl-NL" b="1" dirty="0">
                <a:solidFill>
                  <a:srgbClr val="FF0000"/>
                </a:solidFill>
              </a:rPr>
              <a:t>Stroming: </a:t>
            </a:r>
            <a:r>
              <a:rPr lang="nl-NL" dirty="0"/>
              <a:t>de warmte wordt ‘meegenomen’. Stroming vindt plaats in </a:t>
            </a:r>
            <a:r>
              <a:rPr lang="nl-NL" u="sng" dirty="0"/>
              <a:t>gassen en vloeistoffen</a:t>
            </a:r>
          </a:p>
          <a:p>
            <a:endParaRPr lang="nl-NL" dirty="0"/>
          </a:p>
          <a:p>
            <a:r>
              <a:rPr lang="nl-NL" b="1" dirty="0">
                <a:solidFill>
                  <a:srgbClr val="FF0000"/>
                </a:solidFill>
              </a:rPr>
              <a:t>Straling: </a:t>
            </a:r>
            <a:r>
              <a:rPr lang="nl-NL" dirty="0"/>
              <a:t>voor dit warmtetransport is geen tussenstof nodig. </a:t>
            </a:r>
          </a:p>
          <a:p>
            <a:pPr marL="0" indent="0">
              <a:buNone/>
            </a:pPr>
            <a:r>
              <a:rPr lang="nl-NL" dirty="0"/>
              <a:t>    </a:t>
            </a:r>
            <a:endParaRPr lang="nl-NL" b="1" u="sng" dirty="0"/>
          </a:p>
        </p:txBody>
      </p:sp>
    </p:spTree>
    <p:extLst>
      <p:ext uri="{BB962C8B-B14F-4D97-AF65-F5344CB8AC3E}">
        <p14:creationId xmlns:p14="http://schemas.microsoft.com/office/powerpoint/2010/main" val="24396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Warmtetransport</a:t>
            </a:r>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886"/>
          <a:stretch/>
        </p:blipFill>
        <p:spPr>
          <a:xfrm>
            <a:off x="1403648" y="1772816"/>
            <a:ext cx="6609924" cy="4120325"/>
          </a:xfrm>
        </p:spPr>
      </p:pic>
    </p:spTree>
    <p:extLst>
      <p:ext uri="{BB962C8B-B14F-4D97-AF65-F5344CB8AC3E}">
        <p14:creationId xmlns:p14="http://schemas.microsoft.com/office/powerpoint/2010/main" val="2104386610"/>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9e90d31-7084-459d-8914-d7f57dbe33ac">EAMCMU5YYPQ4-354-290</_dlc_DocId>
    <_dlc_DocIdUrl xmlns="59e90d31-7084-459d-8914-d7f57dbe33ac">
      <Url>https://start.kpz.nl/onderwijs/Vakgebieden/NatuuronderwijsenTechniek/_layouts/DocIdRedir.aspx?ID=EAMCMU5YYPQ4-354-290</Url>
      <Description>EAMCMU5YYPQ4-354-290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948E1A00391934A8B53D963B1BD34B7" ma:contentTypeVersion="1" ma:contentTypeDescription="Een nieuw document maken." ma:contentTypeScope="" ma:versionID="2776c6b9f93d11c59c24bd7cf9917181">
  <xsd:schema xmlns:xsd="http://www.w3.org/2001/XMLSchema" xmlns:xs="http://www.w3.org/2001/XMLSchema" xmlns:p="http://schemas.microsoft.com/office/2006/metadata/properties" xmlns:ns1="http://schemas.microsoft.com/sharepoint/v3" xmlns:ns2="59e90d31-7084-459d-8914-d7f57dbe33ac" targetNamespace="http://schemas.microsoft.com/office/2006/metadata/properties" ma:root="true" ma:fieldsID="ac9cd4dd22b1f89eec505c98b43266fc" ns1:_="" ns2:_="">
    <xsd:import namespace="http://schemas.microsoft.com/sharepoint/v3"/>
    <xsd:import namespace="59e90d31-7084-459d-8914-d7f57dbe33a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 ma:hidden="true" ma:internalName="PublishingStartDate">
      <xsd:simpleType>
        <xsd:restriction base="dms:Unknown"/>
      </xsd:simpleType>
    </xsd:element>
    <xsd:element name="PublishingExpirationDate" ma:index="12" nillable="true" ma:displayName="Einddatum van de plan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e90d31-7084-459d-8914-d7f57dbe33a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27FD2E-EADD-4C5D-A7A6-3AF833367F7A}">
  <ds:schemaRefs>
    <ds:schemaRef ds:uri="http://schemas.microsoft.com/sharepoint/v3/contenttype/forms"/>
  </ds:schemaRefs>
</ds:datastoreItem>
</file>

<file path=customXml/itemProps2.xml><?xml version="1.0" encoding="utf-8"?>
<ds:datastoreItem xmlns:ds="http://schemas.openxmlformats.org/officeDocument/2006/customXml" ds:itemID="{CBAEF1E2-C9F6-44FD-B425-12CC9AC22BCF}">
  <ds:schemaRefs>
    <ds:schemaRef ds:uri="http://schemas.microsoft.com/sharepoint/events"/>
  </ds:schemaRefs>
</ds:datastoreItem>
</file>

<file path=customXml/itemProps3.xml><?xml version="1.0" encoding="utf-8"?>
<ds:datastoreItem xmlns:ds="http://schemas.openxmlformats.org/officeDocument/2006/customXml" ds:itemID="{846DE998-5035-4627-A278-2660EE98DF4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59e90d31-7084-459d-8914-d7f57dbe33ac"/>
    <ds:schemaRef ds:uri="http://www.w3.org/XML/1998/namespace"/>
    <ds:schemaRef ds:uri="http://purl.org/dc/terms/"/>
  </ds:schemaRefs>
</ds:datastoreItem>
</file>

<file path=customXml/itemProps4.xml><?xml version="1.0" encoding="utf-8"?>
<ds:datastoreItem xmlns:ds="http://schemas.openxmlformats.org/officeDocument/2006/customXml" ds:itemID="{CFC596CD-7826-4431-BFAB-4BBB091F5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e90d31-7084-459d-8914-d7f57dbe3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9717</TotalTime>
  <Words>1779</Words>
  <Application>Microsoft Office PowerPoint</Application>
  <PresentationFormat>Diavoorstelling (4:3)</PresentationFormat>
  <Paragraphs>298</Paragraphs>
  <Slides>70</Slides>
  <Notes>31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70</vt:i4>
      </vt:variant>
    </vt:vector>
  </HeadingPairs>
  <TitlesOfParts>
    <vt:vector size="75" baseType="lpstr">
      <vt:lpstr>Arial</vt:lpstr>
      <vt:lpstr>Calibri</vt:lpstr>
      <vt:lpstr>Verdana</vt:lpstr>
      <vt:lpstr>Wingdings</vt:lpstr>
      <vt:lpstr>Office-thema</vt:lpstr>
      <vt:lpstr>Welkom!</vt:lpstr>
      <vt:lpstr>Bijeenkomst 1 en 2 – N&amp;T</vt:lpstr>
      <vt:lpstr>PowerPoint-presentatie</vt:lpstr>
      <vt:lpstr>       Gas           Vaste stof       Vloeistof</vt:lpstr>
      <vt:lpstr>Dichtheid</vt:lpstr>
      <vt:lpstr>PowerPoint-presentatie</vt:lpstr>
      <vt:lpstr>PowerPoint-presentatie</vt:lpstr>
      <vt:lpstr>Warmtetransport</vt:lpstr>
      <vt:lpstr>Warmtetransport</vt:lpstr>
      <vt:lpstr>oefenvraag</vt:lpstr>
      <vt:lpstr>Mengsels </vt:lpstr>
      <vt:lpstr>PowerPoint-presentatie</vt:lpstr>
      <vt:lpstr>Voorbeelden van energievormen</vt:lpstr>
      <vt:lpstr>Energiebronnen </vt:lpstr>
      <vt:lpstr>Voorbeelden energieomzetting</vt:lpstr>
      <vt:lpstr>Voorbeelden energieomzetting</vt:lpstr>
      <vt:lpstr>Voorbeelden energieomzetting</vt:lpstr>
      <vt:lpstr>Oefenopgave:</vt:lpstr>
      <vt:lpstr>Stroomkring</vt:lpstr>
      <vt:lpstr>Elektriciteit</vt:lpstr>
      <vt:lpstr>geleider / isolator</vt:lpstr>
      <vt:lpstr>serieschakeling en parallelschakeling</vt:lpstr>
      <vt:lpstr>Extra uitleg:</vt:lpstr>
      <vt:lpstr>Stroomsterkte - Ampere</vt:lpstr>
      <vt:lpstr>PowerPoint-presentatie</vt:lpstr>
      <vt:lpstr>Voorbeeldvraag</vt:lpstr>
      <vt:lpstr>PowerPoint-presentatie</vt:lpstr>
      <vt:lpstr>Voorbeeldvraag</vt:lpstr>
      <vt:lpstr>PowerPoint-presentatie</vt:lpstr>
      <vt:lpstr>magnetisme</vt:lpstr>
      <vt:lpstr>Polen van een magneet</vt:lpstr>
      <vt:lpstr>PowerPoint-presentatie</vt:lpstr>
      <vt:lpstr>PowerPoint-presentatie</vt:lpstr>
      <vt:lpstr>Welke stoffen zijn magnetisch?</vt:lpstr>
      <vt:lpstr>Roestbestendig materiaal</vt:lpstr>
      <vt:lpstr>PowerPoint-presentatie</vt:lpstr>
      <vt:lpstr>Wat is licht?</vt:lpstr>
      <vt:lpstr>Het spectrum</vt:lpstr>
      <vt:lpstr>PowerPoint-presentatie</vt:lpstr>
      <vt:lpstr>Primaire lichtkleuren vs. Primaire verfkleuren</vt:lpstr>
      <vt:lpstr>PowerPoint-presentatie</vt:lpstr>
      <vt:lpstr>Licht en kleuren zien absorptie en reflectie</vt:lpstr>
      <vt:lpstr>PowerPoint-presentatie</vt:lpstr>
      <vt:lpstr>Extra uitleg…</vt:lpstr>
      <vt:lpstr>Voorbeeldvraag</vt:lpstr>
      <vt:lpstr>Schaduwen</vt:lpstr>
      <vt:lpstr>De breking van licht</vt:lpstr>
      <vt:lpstr>geluid</vt:lpstr>
      <vt:lpstr>PowerPoint-presentatie</vt:lpstr>
      <vt:lpstr>PowerPoint-presentatie</vt:lpstr>
      <vt:lpstr>PowerPoint-presentatie</vt:lpstr>
      <vt:lpstr>oefenvraag</vt:lpstr>
      <vt:lpstr>PowerPoint-presentatie</vt:lpstr>
      <vt:lpstr>Krachten</vt:lpstr>
      <vt:lpstr>Soorten krachten</vt:lpstr>
      <vt:lpstr>Krachten tekenen</vt:lpstr>
      <vt:lpstr>Krachten tekenen</vt:lpstr>
      <vt:lpstr>PowerPoint-presentatie</vt:lpstr>
      <vt:lpstr>Druk berekenen</vt:lpstr>
      <vt:lpstr>Krachten op vloeistoffen</vt:lpstr>
      <vt:lpstr>PowerPoint-presentatie</vt:lpstr>
      <vt:lpstr>Dichtheid berekenen</vt:lpstr>
      <vt:lpstr>Stevigheid en stabiliteit</vt:lpstr>
      <vt:lpstr>PowerPoint-presentatie</vt:lpstr>
      <vt:lpstr>Wat hebben we geleerd?</vt:lpstr>
      <vt:lpstr>PowerPoint-presentatie</vt:lpstr>
      <vt:lpstr>De aarde draait!</vt:lpstr>
      <vt:lpstr>De seizoenen, hoe zit dat?</vt:lpstr>
      <vt:lpstr>Luchtdruk</vt:lpstr>
      <vt:lpstr>En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Bakker-Aartse</dc:creator>
  <cp:lastModifiedBy>Immy Voet</cp:lastModifiedBy>
  <cp:revision>162</cp:revision>
  <cp:lastPrinted>2019-04-16T10:56:40Z</cp:lastPrinted>
  <dcterms:created xsi:type="dcterms:W3CDTF">2013-04-15T09:26:57Z</dcterms:created>
  <dcterms:modified xsi:type="dcterms:W3CDTF">2020-04-20T17:49:02Z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0x010100B948E1A00391934A8B53D963B1BD34B7</vt:lpwstr>
  </property>
  <property fmtid="{D5CDD505-2E9C-101B-9397-08002B2CF9AE}" pid="3" name="_dlc_DocIdItemGuid">
    <vt:lpwstr>454098cb-40bc-4088-b933-c609811b6b26</vt:lpwstr>
  </property>
</Properties>
</file>