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3"/>
  </p:notes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310" r:id="rId15"/>
    <p:sldId id="318" r:id="rId16"/>
    <p:sldId id="311" r:id="rId17"/>
    <p:sldId id="278" r:id="rId18"/>
    <p:sldId id="312" r:id="rId19"/>
    <p:sldId id="313" r:id="rId20"/>
    <p:sldId id="319" r:id="rId21"/>
    <p:sldId id="288" r:id="rId22"/>
    <p:sldId id="314" r:id="rId23"/>
    <p:sldId id="315" r:id="rId24"/>
    <p:sldId id="320" r:id="rId25"/>
    <p:sldId id="298" r:id="rId26"/>
    <p:sldId id="316" r:id="rId27"/>
    <p:sldId id="317" r:id="rId28"/>
    <p:sldId id="322" r:id="rId29"/>
    <p:sldId id="321" r:id="rId30"/>
    <p:sldId id="306" r:id="rId31"/>
    <p:sldId id="309"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400" autoAdjust="0"/>
  </p:normalViewPr>
  <p:slideViewPr>
    <p:cSldViewPr snapToGrid="0">
      <p:cViewPr varScale="1">
        <p:scale>
          <a:sx n="85" d="100"/>
          <a:sy n="85" d="100"/>
        </p:scale>
        <p:origin x="59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A7B066-4B3C-4B56-B935-E7E907FDEC27}" type="datetimeFigureOut">
              <a:rPr lang="nl-NL" smtClean="0"/>
              <a:t>18-10-2018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A75828-EDF2-4551-9771-F40184E2C8B8}" type="slidenum">
              <a:rPr lang="nl-NL" smtClean="0"/>
              <a:t>‹nr.›</a:t>
            </a:fld>
            <a:endParaRPr lang="nl-NL"/>
          </a:p>
        </p:txBody>
      </p:sp>
    </p:spTree>
    <p:extLst>
      <p:ext uri="{BB962C8B-B14F-4D97-AF65-F5344CB8AC3E}">
        <p14:creationId xmlns:p14="http://schemas.microsoft.com/office/powerpoint/2010/main" val="2334164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PLC:</a:t>
            </a:r>
            <a:r>
              <a:rPr lang="nl-NL" baseline="0" dirty="0" smtClean="0"/>
              <a:t> are teams of teacher </a:t>
            </a:r>
            <a:r>
              <a:rPr lang="nl-NL" baseline="0" dirty="0" err="1" smtClean="0"/>
              <a:t>and</a:t>
            </a:r>
            <a:r>
              <a:rPr lang="nl-NL" baseline="0" dirty="0" smtClean="0"/>
              <a:t>/or school leaders </a:t>
            </a:r>
            <a:r>
              <a:rPr lang="nl-NL" baseline="0" dirty="0" err="1" smtClean="0"/>
              <a:t>working</a:t>
            </a:r>
            <a:r>
              <a:rPr lang="nl-NL" baseline="0" dirty="0" smtClean="0"/>
              <a:t> </a:t>
            </a:r>
            <a:r>
              <a:rPr lang="nl-NL" baseline="0" dirty="0" err="1" smtClean="0"/>
              <a:t>together</a:t>
            </a:r>
            <a:r>
              <a:rPr lang="nl-NL" baseline="0" dirty="0" smtClean="0"/>
              <a:t> </a:t>
            </a:r>
            <a:r>
              <a:rPr lang="nl-NL" baseline="0" dirty="0" err="1" smtClean="0"/>
              <a:t>to</a:t>
            </a:r>
            <a:r>
              <a:rPr lang="nl-NL" baseline="0" dirty="0" smtClean="0"/>
              <a:t> </a:t>
            </a:r>
            <a:r>
              <a:rPr lang="nl-NL" baseline="0" dirty="0" err="1" smtClean="0"/>
              <a:t>improve</a:t>
            </a:r>
            <a:r>
              <a:rPr lang="nl-NL" baseline="0" dirty="0" smtClean="0"/>
              <a:t> student </a:t>
            </a:r>
            <a:r>
              <a:rPr lang="nl-NL" baseline="0" dirty="0" err="1" smtClean="0"/>
              <a:t>learning</a:t>
            </a:r>
            <a:r>
              <a:rPr lang="nl-NL" baseline="0" dirty="0" smtClean="0"/>
              <a:t>. </a:t>
            </a:r>
          </a:p>
          <a:p>
            <a:endParaRPr lang="nl-NL" baseline="0" dirty="0" smtClean="0"/>
          </a:p>
          <a:p>
            <a:r>
              <a:rPr lang="nl-NL" baseline="0" dirty="0" smtClean="0"/>
              <a:t>Context of KPZ: PLC’s  </a:t>
            </a:r>
            <a:r>
              <a:rPr lang="nl-NL" baseline="0" dirty="0" err="1" smtClean="0"/>
              <a:t>within</a:t>
            </a:r>
            <a:r>
              <a:rPr lang="nl-NL" baseline="0" dirty="0" smtClean="0"/>
              <a:t> schools </a:t>
            </a:r>
            <a:r>
              <a:rPr lang="nl-NL" baseline="0" dirty="0" err="1" smtClean="0"/>
              <a:t>that</a:t>
            </a:r>
            <a:r>
              <a:rPr lang="nl-NL" baseline="0" dirty="0" smtClean="0"/>
              <a:t> are led </a:t>
            </a:r>
            <a:r>
              <a:rPr lang="nl-NL" baseline="0" dirty="0" err="1" smtClean="0"/>
              <a:t>by</a:t>
            </a:r>
            <a:r>
              <a:rPr lang="nl-NL" baseline="0" dirty="0" smtClean="0"/>
              <a:t> a teacher leader </a:t>
            </a:r>
            <a:r>
              <a:rPr lang="nl-NL" baseline="0" dirty="0" err="1" smtClean="0"/>
              <a:t>who</a:t>
            </a:r>
            <a:r>
              <a:rPr lang="nl-NL" baseline="0" dirty="0" smtClean="0"/>
              <a:t> are </a:t>
            </a:r>
            <a:r>
              <a:rPr lang="nl-NL" baseline="0" dirty="0" err="1" smtClean="0"/>
              <a:t>educated</a:t>
            </a:r>
            <a:r>
              <a:rPr lang="nl-NL" baseline="0" dirty="0" smtClean="0"/>
              <a:t> in </a:t>
            </a:r>
            <a:r>
              <a:rPr lang="nl-NL" baseline="0" dirty="0" err="1" smtClean="0"/>
              <a:t>the</a:t>
            </a:r>
            <a:r>
              <a:rPr lang="nl-NL" baseline="0" dirty="0" smtClean="0"/>
              <a:t> Master Program Learning </a:t>
            </a:r>
            <a:r>
              <a:rPr lang="nl-NL" baseline="0" dirty="0" err="1" smtClean="0"/>
              <a:t>and</a:t>
            </a:r>
            <a:r>
              <a:rPr lang="nl-NL" baseline="0" dirty="0" smtClean="0"/>
              <a:t> </a:t>
            </a:r>
            <a:r>
              <a:rPr lang="nl-NL" baseline="0" dirty="0" err="1" smtClean="0"/>
              <a:t>Innovation</a:t>
            </a:r>
            <a:endParaRPr lang="nl-NL" dirty="0"/>
          </a:p>
        </p:txBody>
      </p:sp>
      <p:sp>
        <p:nvSpPr>
          <p:cNvPr id="4" name="Tijdelijke aanduiding voor dianummer 3"/>
          <p:cNvSpPr>
            <a:spLocks noGrp="1"/>
          </p:cNvSpPr>
          <p:nvPr>
            <p:ph type="sldNum" sz="quarter" idx="10"/>
          </p:nvPr>
        </p:nvSpPr>
        <p:spPr/>
        <p:txBody>
          <a:bodyPr/>
          <a:lstStyle/>
          <a:p>
            <a:fld id="{DBA75828-EDF2-4551-9771-F40184E2C8B8}" type="slidenum">
              <a:rPr lang="nl-NL" smtClean="0"/>
              <a:t>3</a:t>
            </a:fld>
            <a:endParaRPr lang="nl-NL"/>
          </a:p>
        </p:txBody>
      </p:sp>
    </p:spTree>
    <p:extLst>
      <p:ext uri="{BB962C8B-B14F-4D97-AF65-F5344CB8AC3E}">
        <p14:creationId xmlns:p14="http://schemas.microsoft.com/office/powerpoint/2010/main" val="139034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NOTE: PLC has </a:t>
            </a:r>
            <a:r>
              <a:rPr lang="nl-NL" dirty="0" err="1" smtClean="0"/>
              <a:t>not</a:t>
            </a:r>
            <a:r>
              <a:rPr lang="nl-NL" dirty="0" smtClean="0"/>
              <a:t> </a:t>
            </a:r>
            <a:r>
              <a:rPr lang="nl-NL" dirty="0" err="1" smtClean="0"/>
              <a:t>reached</a:t>
            </a:r>
            <a:r>
              <a:rPr lang="nl-NL" dirty="0" smtClean="0"/>
              <a:t> </a:t>
            </a:r>
            <a:r>
              <a:rPr lang="nl-NL" dirty="0" err="1" smtClean="0"/>
              <a:t>evaluation</a:t>
            </a:r>
            <a:r>
              <a:rPr lang="nl-NL" dirty="0" smtClean="0"/>
              <a:t> </a:t>
            </a:r>
            <a:r>
              <a:rPr lang="nl-NL" dirty="0" err="1" smtClean="0"/>
              <a:t>phase</a:t>
            </a:r>
            <a:r>
              <a:rPr lang="nl-NL" dirty="0" smtClean="0"/>
              <a:t> </a:t>
            </a:r>
            <a:r>
              <a:rPr lang="nl-NL" dirty="0" err="1" smtClean="0"/>
              <a:t>yet</a:t>
            </a:r>
            <a:r>
              <a:rPr lang="nl-NL" dirty="0" smtClean="0"/>
              <a:t>. Evaluation </a:t>
            </a:r>
            <a:r>
              <a:rPr lang="nl-NL" dirty="0" err="1" smtClean="0"/>
              <a:t>here</a:t>
            </a:r>
            <a:r>
              <a:rPr lang="nl-NL" dirty="0" smtClean="0"/>
              <a:t> </a:t>
            </a:r>
            <a:r>
              <a:rPr lang="nl-NL" dirty="0" err="1" smtClean="0"/>
              <a:t>relates</a:t>
            </a:r>
            <a:r>
              <a:rPr lang="nl-NL" dirty="0" smtClean="0"/>
              <a:t> </a:t>
            </a:r>
            <a:r>
              <a:rPr lang="nl-NL" dirty="0" err="1" smtClean="0"/>
              <a:t>to</a:t>
            </a:r>
            <a:r>
              <a:rPr lang="nl-NL" dirty="0" smtClean="0"/>
              <a:t> “mini” </a:t>
            </a:r>
            <a:r>
              <a:rPr lang="nl-NL" dirty="0" err="1" smtClean="0"/>
              <a:t>evaluation</a:t>
            </a:r>
            <a:r>
              <a:rPr lang="nl-NL" dirty="0" smtClean="0"/>
              <a:t> </a:t>
            </a:r>
            <a:r>
              <a:rPr lang="nl-NL" dirty="0" err="1" smtClean="0"/>
              <a:t>during</a:t>
            </a:r>
            <a:r>
              <a:rPr lang="nl-NL" dirty="0" smtClean="0"/>
              <a:t> </a:t>
            </a:r>
            <a:r>
              <a:rPr lang="nl-NL" dirty="0" err="1" smtClean="0"/>
              <a:t>the</a:t>
            </a:r>
            <a:r>
              <a:rPr lang="nl-NL" dirty="0" smtClean="0"/>
              <a:t> </a:t>
            </a:r>
            <a:r>
              <a:rPr lang="nl-NL" dirty="0" err="1" smtClean="0"/>
              <a:t>execution</a:t>
            </a:r>
            <a:r>
              <a:rPr lang="nl-NL" dirty="0" smtClean="0"/>
              <a:t> of </a:t>
            </a:r>
            <a:r>
              <a:rPr lang="nl-NL" dirty="0" err="1" smtClean="0"/>
              <a:t>the</a:t>
            </a:r>
            <a:r>
              <a:rPr lang="nl-NL" dirty="0" smtClean="0"/>
              <a:t> design </a:t>
            </a:r>
            <a:r>
              <a:rPr lang="nl-NL" dirty="0" err="1" smtClean="0"/>
              <a:t>especially</a:t>
            </a:r>
            <a:r>
              <a:rPr lang="nl-NL" dirty="0" smtClean="0"/>
              <a:t> </a:t>
            </a:r>
            <a:r>
              <a:rPr lang="nl-NL" dirty="0" err="1" smtClean="0"/>
              <a:t>between</a:t>
            </a:r>
            <a:r>
              <a:rPr lang="nl-NL" dirty="0" smtClean="0"/>
              <a:t> </a:t>
            </a:r>
            <a:r>
              <a:rPr lang="nl-NL" dirty="0" err="1" smtClean="0"/>
              <a:t>two</a:t>
            </a:r>
            <a:r>
              <a:rPr lang="nl-NL" dirty="0" smtClean="0"/>
              <a:t> members of </a:t>
            </a:r>
            <a:r>
              <a:rPr lang="nl-NL" dirty="0" err="1" smtClean="0"/>
              <a:t>the</a:t>
            </a:r>
            <a:r>
              <a:rPr lang="nl-NL" dirty="0" smtClean="0"/>
              <a:t> PLC</a:t>
            </a:r>
          </a:p>
          <a:p>
            <a:endParaRPr lang="nl-NL" dirty="0"/>
          </a:p>
        </p:txBody>
      </p:sp>
      <p:sp>
        <p:nvSpPr>
          <p:cNvPr id="4" name="Tijdelijke aanduiding voor dianummer 3"/>
          <p:cNvSpPr>
            <a:spLocks noGrp="1"/>
          </p:cNvSpPr>
          <p:nvPr>
            <p:ph type="sldNum" sz="quarter" idx="10"/>
          </p:nvPr>
        </p:nvSpPr>
        <p:spPr/>
        <p:txBody>
          <a:bodyPr/>
          <a:lstStyle/>
          <a:p>
            <a:fld id="{DBA75828-EDF2-4551-9771-F40184E2C8B8}" type="slidenum">
              <a:rPr lang="nl-NL" smtClean="0"/>
              <a:t>26</a:t>
            </a:fld>
            <a:endParaRPr lang="nl-NL"/>
          </a:p>
        </p:txBody>
      </p:sp>
    </p:spTree>
    <p:extLst>
      <p:ext uri="{BB962C8B-B14F-4D97-AF65-F5344CB8AC3E}">
        <p14:creationId xmlns:p14="http://schemas.microsoft.com/office/powerpoint/2010/main" val="1597275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3. As</a:t>
            </a:r>
            <a:r>
              <a:rPr lang="nl-NL" baseline="0" dirty="0" smtClean="0"/>
              <a:t> </a:t>
            </a:r>
            <a:r>
              <a:rPr lang="nl-NL" baseline="0" dirty="0" err="1" smtClean="0"/>
              <a:t>experience</a:t>
            </a:r>
            <a:r>
              <a:rPr lang="nl-NL" baseline="0" dirty="0" smtClean="0"/>
              <a:t> </a:t>
            </a:r>
            <a:r>
              <a:rPr lang="nl-NL" baseline="0" dirty="0" err="1" smtClean="0"/>
              <a:t>formed</a:t>
            </a:r>
            <a:r>
              <a:rPr lang="nl-NL" baseline="0" dirty="0" smtClean="0"/>
              <a:t> input </a:t>
            </a:r>
            <a:r>
              <a:rPr lang="nl-NL" baseline="0" dirty="0" err="1" smtClean="0"/>
              <a:t>several</a:t>
            </a:r>
            <a:r>
              <a:rPr lang="nl-NL" baseline="0" dirty="0" smtClean="0"/>
              <a:t> </a:t>
            </a:r>
            <a:r>
              <a:rPr lang="nl-NL" baseline="0" dirty="0" err="1" smtClean="0"/>
              <a:t>times</a:t>
            </a:r>
            <a:r>
              <a:rPr lang="nl-NL" baseline="0" dirty="0" smtClean="0"/>
              <a:t> </a:t>
            </a:r>
            <a:r>
              <a:rPr lang="nl-NL" baseline="0" dirty="0" err="1" smtClean="0"/>
              <a:t>for</a:t>
            </a:r>
            <a:r>
              <a:rPr lang="nl-NL" baseline="0" dirty="0" smtClean="0"/>
              <a:t> data </a:t>
            </a:r>
            <a:r>
              <a:rPr lang="nl-NL" baseline="0" dirty="0" err="1" smtClean="0"/>
              <a:t>whereas</a:t>
            </a:r>
            <a:r>
              <a:rPr lang="nl-NL" baseline="0" dirty="0" smtClean="0"/>
              <a:t> </a:t>
            </a:r>
            <a:r>
              <a:rPr lang="nl-NL" baseline="0" dirty="0" err="1" smtClean="0"/>
              <a:t>literature</a:t>
            </a:r>
            <a:r>
              <a:rPr lang="nl-NL" baseline="0" dirty="0" smtClean="0"/>
              <a:t> </a:t>
            </a:r>
            <a:r>
              <a:rPr lang="nl-NL" baseline="0" dirty="0" err="1" smtClean="0"/>
              <a:t>always</a:t>
            </a:r>
            <a:r>
              <a:rPr lang="nl-NL" baseline="0" dirty="0" smtClean="0"/>
              <a:t> was input in </a:t>
            </a:r>
            <a:r>
              <a:rPr lang="nl-NL" baseline="0" dirty="0" err="1" smtClean="0"/>
              <a:t>the</a:t>
            </a:r>
            <a:r>
              <a:rPr lang="nl-NL" baseline="0" dirty="0" smtClean="0"/>
              <a:t> PLC </a:t>
            </a:r>
            <a:r>
              <a:rPr lang="nl-NL" baseline="0" dirty="0" err="1" smtClean="0"/>
              <a:t>for</a:t>
            </a:r>
            <a:r>
              <a:rPr lang="nl-NL" baseline="0" dirty="0" smtClean="0"/>
              <a:t> </a:t>
            </a:r>
            <a:r>
              <a:rPr lang="nl-NL" baseline="0" dirty="0" err="1" smtClean="0"/>
              <a:t>gaining</a:t>
            </a:r>
            <a:r>
              <a:rPr lang="nl-NL" baseline="0" dirty="0" smtClean="0"/>
              <a:t> </a:t>
            </a:r>
            <a:r>
              <a:rPr lang="nl-NL" baseline="0" dirty="0" err="1" smtClean="0"/>
              <a:t>knowledge</a:t>
            </a:r>
            <a:r>
              <a:rPr lang="nl-NL" baseline="0" dirty="0" smtClean="0"/>
              <a:t> </a:t>
            </a:r>
            <a:r>
              <a:rPr lang="nl-NL" baseline="0" dirty="0" err="1" smtClean="0"/>
              <a:t>contributing</a:t>
            </a:r>
            <a:r>
              <a:rPr lang="nl-NL" baseline="0" dirty="0" smtClean="0"/>
              <a:t> </a:t>
            </a:r>
            <a:r>
              <a:rPr lang="nl-NL" baseline="0" dirty="0" err="1" smtClean="0"/>
              <a:t>to</a:t>
            </a:r>
            <a:r>
              <a:rPr lang="nl-NL" baseline="0" dirty="0" smtClean="0"/>
              <a:t> </a:t>
            </a:r>
            <a:r>
              <a:rPr lang="nl-NL" baseline="0" dirty="0" err="1" smtClean="0"/>
              <a:t>the</a:t>
            </a:r>
            <a:r>
              <a:rPr lang="nl-NL" baseline="0" dirty="0" smtClean="0"/>
              <a:t> </a:t>
            </a:r>
            <a:r>
              <a:rPr lang="nl-NL" baseline="0" dirty="0" err="1" smtClean="0"/>
              <a:t>experience</a:t>
            </a:r>
            <a:r>
              <a:rPr lang="nl-NL" baseline="0" dirty="0" smtClean="0"/>
              <a:t> of </a:t>
            </a:r>
            <a:r>
              <a:rPr lang="nl-NL" baseline="0" dirty="0" err="1" smtClean="0"/>
              <a:t>the</a:t>
            </a:r>
            <a:r>
              <a:rPr lang="nl-NL" baseline="0" dirty="0" smtClean="0"/>
              <a:t> </a:t>
            </a:r>
            <a:r>
              <a:rPr lang="nl-NL" baseline="0" dirty="0" err="1" smtClean="0"/>
              <a:t>teachers</a:t>
            </a:r>
            <a:r>
              <a:rPr lang="nl-NL" baseline="0" dirty="0" smtClean="0"/>
              <a:t> </a:t>
            </a:r>
            <a:r>
              <a:rPr lang="nl-NL" baseline="0" dirty="0" err="1" smtClean="0"/>
              <a:t>and</a:t>
            </a:r>
            <a:r>
              <a:rPr lang="nl-NL" baseline="0" dirty="0" smtClean="0"/>
              <a:t> </a:t>
            </a:r>
            <a:r>
              <a:rPr lang="nl-NL" baseline="0" dirty="0" err="1" smtClean="0"/>
              <a:t>providing</a:t>
            </a:r>
            <a:r>
              <a:rPr lang="nl-NL" baseline="0" dirty="0" smtClean="0"/>
              <a:t> </a:t>
            </a:r>
            <a:r>
              <a:rPr lang="nl-NL" baseline="0" dirty="0" err="1" smtClean="0"/>
              <a:t>them</a:t>
            </a:r>
            <a:r>
              <a:rPr lang="nl-NL" baseline="0" dirty="0" smtClean="0"/>
              <a:t> </a:t>
            </a:r>
            <a:r>
              <a:rPr lang="nl-NL" baseline="0" dirty="0" err="1" smtClean="0"/>
              <a:t>with</a:t>
            </a:r>
            <a:r>
              <a:rPr lang="nl-NL" baseline="0" dirty="0" smtClean="0"/>
              <a:t> </a:t>
            </a:r>
            <a:r>
              <a:rPr lang="nl-NL" baseline="0" dirty="0" err="1" smtClean="0"/>
              <a:t>evidence</a:t>
            </a:r>
            <a:r>
              <a:rPr lang="nl-NL" baseline="0" dirty="0" smtClean="0"/>
              <a:t> </a:t>
            </a:r>
            <a:r>
              <a:rPr lang="nl-NL" baseline="0" dirty="0" err="1" smtClean="0"/>
              <a:t>based</a:t>
            </a:r>
            <a:r>
              <a:rPr lang="nl-NL" baseline="0" dirty="0" smtClean="0"/>
              <a:t> </a:t>
            </a:r>
            <a:r>
              <a:rPr lang="nl-NL" baseline="0" dirty="0" err="1" smtClean="0"/>
              <a:t>frameworks</a:t>
            </a:r>
            <a:r>
              <a:rPr lang="nl-NL" baseline="0" dirty="0" smtClean="0"/>
              <a:t> </a:t>
            </a:r>
            <a:r>
              <a:rPr lang="nl-NL" baseline="0" dirty="0" err="1" smtClean="0"/>
              <a:t>to</a:t>
            </a:r>
            <a:r>
              <a:rPr lang="nl-NL" baseline="0" dirty="0" smtClean="0"/>
              <a:t> design </a:t>
            </a:r>
            <a:r>
              <a:rPr lang="nl-NL" baseline="0" dirty="0" err="1" smtClean="0"/>
              <a:t>the</a:t>
            </a:r>
            <a:r>
              <a:rPr lang="nl-NL" baseline="0" dirty="0" smtClean="0"/>
              <a:t> </a:t>
            </a:r>
            <a:r>
              <a:rPr lang="nl-NL" baseline="0" dirty="0" err="1" smtClean="0"/>
              <a:t>intervention</a:t>
            </a:r>
            <a:r>
              <a:rPr lang="nl-NL" baseline="0" dirty="0" smtClean="0"/>
              <a:t> </a:t>
            </a:r>
            <a:r>
              <a:rPr lang="nl-NL" baseline="0" dirty="0" err="1" smtClean="0"/>
              <a:t>upon</a:t>
            </a:r>
            <a:r>
              <a:rPr lang="nl-NL" baseline="0" dirty="0" smtClean="0"/>
              <a:t>. </a:t>
            </a:r>
            <a:endParaRPr lang="nl-NL" dirty="0"/>
          </a:p>
        </p:txBody>
      </p:sp>
      <p:sp>
        <p:nvSpPr>
          <p:cNvPr id="4" name="Tijdelijke aanduiding voor dianummer 3"/>
          <p:cNvSpPr>
            <a:spLocks noGrp="1"/>
          </p:cNvSpPr>
          <p:nvPr>
            <p:ph type="sldNum" sz="quarter" idx="10"/>
          </p:nvPr>
        </p:nvSpPr>
        <p:spPr/>
        <p:txBody>
          <a:bodyPr/>
          <a:lstStyle/>
          <a:p>
            <a:fld id="{DBA75828-EDF2-4551-9771-F40184E2C8B8}" type="slidenum">
              <a:rPr lang="nl-NL" smtClean="0"/>
              <a:t>30</a:t>
            </a:fld>
            <a:endParaRPr lang="nl-NL"/>
          </a:p>
        </p:txBody>
      </p:sp>
    </p:spTree>
    <p:extLst>
      <p:ext uri="{BB962C8B-B14F-4D97-AF65-F5344CB8AC3E}">
        <p14:creationId xmlns:p14="http://schemas.microsoft.com/office/powerpoint/2010/main" val="2765403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200" kern="1200" dirty="0" smtClean="0">
                <a:solidFill>
                  <a:schemeClr val="tx1"/>
                </a:solidFill>
                <a:effectLst/>
                <a:latin typeface="+mn-lt"/>
                <a:ea typeface="+mn-ea"/>
                <a:cs typeface="+mn-cs"/>
              </a:rPr>
              <a:t>literature suggests the challenge to find depth in a PLC meeting: i.e. to – reflect on the current way of working, reason why something needs to be done differently and for example use data and literature to improve student learning </a:t>
            </a:r>
            <a:endParaRPr lang="nl-NL" dirty="0"/>
          </a:p>
        </p:txBody>
      </p:sp>
      <p:sp>
        <p:nvSpPr>
          <p:cNvPr id="4" name="Tijdelijke aanduiding voor dianummer 3"/>
          <p:cNvSpPr>
            <a:spLocks noGrp="1"/>
          </p:cNvSpPr>
          <p:nvPr>
            <p:ph type="sldNum" sz="quarter" idx="10"/>
          </p:nvPr>
        </p:nvSpPr>
        <p:spPr/>
        <p:txBody>
          <a:bodyPr/>
          <a:lstStyle/>
          <a:p>
            <a:fld id="{DBA75828-EDF2-4551-9771-F40184E2C8B8}" type="slidenum">
              <a:rPr lang="nl-NL" smtClean="0"/>
              <a:t>4</a:t>
            </a:fld>
            <a:endParaRPr lang="nl-NL"/>
          </a:p>
        </p:txBody>
      </p:sp>
    </p:spTree>
    <p:extLst>
      <p:ext uri="{BB962C8B-B14F-4D97-AF65-F5344CB8AC3E}">
        <p14:creationId xmlns:p14="http://schemas.microsoft.com/office/powerpoint/2010/main" val="408585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200" kern="1200" dirty="0" smtClean="0">
                <a:solidFill>
                  <a:schemeClr val="tx1"/>
                </a:solidFill>
                <a:effectLst/>
                <a:latin typeface="+mn-lt"/>
                <a:ea typeface="+mn-ea"/>
                <a:cs typeface="+mn-cs"/>
              </a:rPr>
              <a:t>Experience is considered to be the biggest source on which reflection is initialized (Korthagen &amp; </a:t>
            </a:r>
            <a:r>
              <a:rPr lang="en-GB" sz="1200" kern="1200" dirty="0" err="1" smtClean="0">
                <a:solidFill>
                  <a:schemeClr val="tx1"/>
                </a:solidFill>
                <a:effectLst/>
                <a:latin typeface="+mn-lt"/>
                <a:ea typeface="+mn-ea"/>
                <a:cs typeface="+mn-cs"/>
              </a:rPr>
              <a:t>Vasalos</a:t>
            </a:r>
            <a:r>
              <a:rPr lang="en-GB" sz="1200" kern="1200" dirty="0" smtClean="0">
                <a:solidFill>
                  <a:schemeClr val="tx1"/>
                </a:solidFill>
                <a:effectLst/>
                <a:latin typeface="+mn-lt"/>
                <a:ea typeface="+mn-ea"/>
                <a:cs typeface="+mn-cs"/>
              </a:rPr>
              <a:t>, 2005). An experience within a concrete situation often is the starting point from which people reflect. This experience might entail an event that occurred during practice and which is still lingering in the teachers’ mind (e.g. a teacher notices that there are still a number of children who seem to have difficulties with some aspect of investigative learning). From </a:t>
            </a:r>
            <a:r>
              <a:rPr lang="en-GB" sz="1200" kern="1200" dirty="0" err="1" smtClean="0">
                <a:solidFill>
                  <a:schemeClr val="tx1"/>
                </a:solidFill>
                <a:effectLst/>
                <a:latin typeface="+mn-lt"/>
                <a:ea typeface="+mn-ea"/>
                <a:cs typeface="+mn-cs"/>
              </a:rPr>
              <a:t>Schildkamp</a:t>
            </a:r>
            <a:r>
              <a:rPr lang="en-GB" sz="1200" kern="1200" dirty="0" smtClean="0">
                <a:solidFill>
                  <a:schemeClr val="tx1"/>
                </a:solidFill>
                <a:effectLst/>
                <a:latin typeface="+mn-lt"/>
                <a:ea typeface="+mn-ea"/>
                <a:cs typeface="+mn-cs"/>
              </a:rPr>
              <a:t> et al. (2016) it is apparent that teachers need to combine experience with evidence. Decisions solely based on experience or intuition are not always made well. Here data and literature can be used to inform a decision based on evidence and this can support teacher improvement in order to improve student performance (</a:t>
            </a:r>
            <a:r>
              <a:rPr lang="en-GB" sz="1200" kern="1200" dirty="0" err="1" smtClean="0">
                <a:solidFill>
                  <a:schemeClr val="tx1"/>
                </a:solidFill>
                <a:effectLst/>
                <a:latin typeface="+mn-lt"/>
                <a:ea typeface="+mn-ea"/>
                <a:cs typeface="+mn-cs"/>
              </a:rPr>
              <a:t>Schildkamp</a:t>
            </a:r>
            <a:r>
              <a:rPr lang="en-GB" sz="1200" kern="1200" dirty="0" smtClean="0">
                <a:solidFill>
                  <a:schemeClr val="tx1"/>
                </a:solidFill>
                <a:effectLst/>
                <a:latin typeface="+mn-lt"/>
                <a:ea typeface="+mn-ea"/>
                <a:cs typeface="+mn-cs"/>
              </a:rPr>
              <a:t> et al., 2016; Brown et al., 2017; Brown, 2017).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Data</a:t>
            </a:r>
            <a:r>
              <a:rPr lang="en-GB" sz="1200" kern="1200" baseline="0" dirty="0" smtClean="0">
                <a:solidFill>
                  <a:schemeClr val="tx1"/>
                </a:solidFill>
                <a:effectLst/>
                <a:latin typeface="+mn-lt"/>
                <a:ea typeface="+mn-ea"/>
                <a:cs typeface="+mn-cs"/>
              </a:rPr>
              <a:t> and Literature can be used for evidence-informed decisions. Based on evidence provided by data and/or </a:t>
            </a:r>
            <a:r>
              <a:rPr lang="en-GB" sz="1200" kern="1200" baseline="0" dirty="0" err="1" smtClean="0">
                <a:solidFill>
                  <a:schemeClr val="tx1"/>
                </a:solidFill>
                <a:effectLst/>
                <a:latin typeface="+mn-lt"/>
                <a:ea typeface="+mn-ea"/>
                <a:cs typeface="+mn-cs"/>
              </a:rPr>
              <a:t>litereature</a:t>
            </a:r>
            <a:r>
              <a:rPr lang="en-GB" sz="1200" kern="1200" baseline="0" dirty="0" smtClean="0">
                <a:solidFill>
                  <a:schemeClr val="tx1"/>
                </a:solidFill>
                <a:effectLst/>
                <a:latin typeface="+mn-lt"/>
                <a:ea typeface="+mn-ea"/>
                <a:cs typeface="+mn-cs"/>
              </a:rPr>
              <a:t> well informed decisions can be made with a more sustainable character. </a:t>
            </a:r>
            <a:endParaRPr lang="nl-NL" dirty="0"/>
          </a:p>
        </p:txBody>
      </p:sp>
      <p:sp>
        <p:nvSpPr>
          <p:cNvPr id="4" name="Tijdelijke aanduiding voor dianummer 3"/>
          <p:cNvSpPr>
            <a:spLocks noGrp="1"/>
          </p:cNvSpPr>
          <p:nvPr>
            <p:ph type="sldNum" sz="quarter" idx="10"/>
          </p:nvPr>
        </p:nvSpPr>
        <p:spPr/>
        <p:txBody>
          <a:bodyPr/>
          <a:lstStyle/>
          <a:p>
            <a:fld id="{DBA75828-EDF2-4551-9771-F40184E2C8B8}" type="slidenum">
              <a:rPr lang="nl-NL" smtClean="0"/>
              <a:t>6</a:t>
            </a:fld>
            <a:endParaRPr lang="nl-NL"/>
          </a:p>
        </p:txBody>
      </p:sp>
    </p:spTree>
    <p:extLst>
      <p:ext uri="{BB962C8B-B14F-4D97-AF65-F5344CB8AC3E}">
        <p14:creationId xmlns:p14="http://schemas.microsoft.com/office/powerpoint/2010/main" val="301008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Reflective</a:t>
            </a:r>
            <a:r>
              <a:rPr lang="nl-NL" dirty="0" smtClean="0"/>
              <a:t> Subjects </a:t>
            </a:r>
            <a:r>
              <a:rPr lang="nl-NL" dirty="0" err="1" smtClean="0"/>
              <a:t>provide</a:t>
            </a:r>
            <a:r>
              <a:rPr lang="nl-NL" baseline="0" dirty="0" smtClean="0"/>
              <a:t> “subjects” </a:t>
            </a:r>
            <a:r>
              <a:rPr lang="nl-NL" baseline="0" dirty="0" err="1" smtClean="0"/>
              <a:t>to</a:t>
            </a:r>
            <a:r>
              <a:rPr lang="nl-NL" baseline="0" dirty="0" smtClean="0"/>
              <a:t> </a:t>
            </a:r>
            <a:r>
              <a:rPr lang="nl-NL" baseline="0" dirty="0" err="1" smtClean="0"/>
              <a:t>reflect</a:t>
            </a:r>
            <a:r>
              <a:rPr lang="nl-NL" baseline="0" dirty="0" smtClean="0"/>
              <a:t> </a:t>
            </a:r>
            <a:r>
              <a:rPr lang="nl-NL" baseline="0" dirty="0" err="1" smtClean="0"/>
              <a:t>upon</a:t>
            </a:r>
            <a:r>
              <a:rPr lang="nl-NL" baseline="0" dirty="0" smtClean="0"/>
              <a:t>. </a:t>
            </a:r>
            <a:r>
              <a:rPr lang="nl-NL" baseline="0" dirty="0" err="1" smtClean="0"/>
              <a:t>They</a:t>
            </a:r>
            <a:r>
              <a:rPr lang="nl-NL" baseline="0" dirty="0" smtClean="0"/>
              <a:t> </a:t>
            </a:r>
            <a:r>
              <a:rPr lang="nl-NL" baseline="0" dirty="0" err="1" smtClean="0"/>
              <a:t>can</a:t>
            </a:r>
            <a:r>
              <a:rPr lang="nl-NL" baseline="0" dirty="0" smtClean="0"/>
              <a:t> </a:t>
            </a:r>
            <a:r>
              <a:rPr lang="nl-NL" baseline="0" dirty="0" err="1" smtClean="0"/>
              <a:t>be</a:t>
            </a:r>
            <a:r>
              <a:rPr lang="nl-NL" baseline="0" dirty="0" smtClean="0"/>
              <a:t> </a:t>
            </a:r>
            <a:r>
              <a:rPr lang="nl-NL" baseline="0" dirty="0" err="1" smtClean="0"/>
              <a:t>used</a:t>
            </a:r>
            <a:r>
              <a:rPr lang="nl-NL" baseline="0" dirty="0" smtClean="0"/>
              <a:t> </a:t>
            </a:r>
            <a:r>
              <a:rPr lang="nl-NL" baseline="0" dirty="0" err="1" smtClean="0"/>
              <a:t>to</a:t>
            </a:r>
            <a:r>
              <a:rPr lang="nl-NL" baseline="0" dirty="0" smtClean="0"/>
              <a:t> </a:t>
            </a:r>
            <a:r>
              <a:rPr lang="nl-NL" baseline="0" dirty="0" err="1" smtClean="0"/>
              <a:t>initialize</a:t>
            </a:r>
            <a:r>
              <a:rPr lang="nl-NL" baseline="0" dirty="0" smtClean="0"/>
              <a:t> </a:t>
            </a:r>
            <a:r>
              <a:rPr lang="nl-NL" baseline="0" dirty="0" err="1" smtClean="0"/>
              <a:t>reflection</a:t>
            </a:r>
            <a:r>
              <a:rPr lang="nl-NL" baseline="0" dirty="0" smtClean="0"/>
              <a:t>. For </a:t>
            </a:r>
            <a:r>
              <a:rPr lang="nl-NL" baseline="0" dirty="0" err="1" smtClean="0"/>
              <a:t>example</a:t>
            </a:r>
            <a:r>
              <a:rPr lang="nl-NL" baseline="0" dirty="0" smtClean="0"/>
              <a:t> </a:t>
            </a:r>
            <a:r>
              <a:rPr lang="nl-NL" baseline="0" dirty="0" err="1" smtClean="0"/>
              <a:t>reflecting</a:t>
            </a:r>
            <a:r>
              <a:rPr lang="nl-NL" baseline="0" dirty="0" smtClean="0"/>
              <a:t> </a:t>
            </a:r>
            <a:r>
              <a:rPr lang="nl-NL" baseline="0" dirty="0" err="1" smtClean="0"/>
              <a:t>upon</a:t>
            </a:r>
            <a:r>
              <a:rPr lang="nl-NL" baseline="0" dirty="0" smtClean="0"/>
              <a:t> </a:t>
            </a:r>
            <a:r>
              <a:rPr lang="nl-NL" baseline="0" dirty="0" err="1" smtClean="0"/>
              <a:t>an</a:t>
            </a:r>
            <a:r>
              <a:rPr lang="nl-NL" baseline="0" dirty="0" smtClean="0"/>
              <a:t> </a:t>
            </a:r>
            <a:r>
              <a:rPr lang="nl-NL" baseline="0" dirty="0" err="1" smtClean="0"/>
              <a:t>interactional</a:t>
            </a:r>
            <a:r>
              <a:rPr lang="nl-NL" baseline="0" dirty="0" smtClean="0"/>
              <a:t> </a:t>
            </a:r>
            <a:r>
              <a:rPr lang="nl-NL" baseline="0" dirty="0" err="1" smtClean="0"/>
              <a:t>phenomena</a:t>
            </a:r>
            <a:r>
              <a:rPr lang="nl-NL" baseline="0" dirty="0" smtClean="0"/>
              <a:t> </a:t>
            </a:r>
            <a:r>
              <a:rPr lang="nl-NL" baseline="0" dirty="0" err="1" smtClean="0"/>
              <a:t>between</a:t>
            </a:r>
            <a:r>
              <a:rPr lang="nl-NL" baseline="0" dirty="0" smtClean="0"/>
              <a:t> teacher </a:t>
            </a:r>
            <a:r>
              <a:rPr lang="nl-NL" baseline="0" dirty="0" err="1" smtClean="0"/>
              <a:t>and</a:t>
            </a:r>
            <a:r>
              <a:rPr lang="nl-NL" baseline="0" dirty="0" smtClean="0"/>
              <a:t> student(s). </a:t>
            </a:r>
            <a:r>
              <a:rPr lang="nl-NL" baseline="0" dirty="0" err="1" smtClean="0"/>
              <a:t>This</a:t>
            </a:r>
            <a:r>
              <a:rPr lang="nl-NL" baseline="0" dirty="0" smtClean="0"/>
              <a:t> offers </a:t>
            </a:r>
            <a:r>
              <a:rPr lang="nl-NL" baseline="0" dirty="0" err="1" smtClean="0"/>
              <a:t>depth</a:t>
            </a:r>
            <a:r>
              <a:rPr lang="nl-NL" baseline="0" dirty="0" smtClean="0"/>
              <a:t> levels of </a:t>
            </a:r>
            <a:r>
              <a:rPr lang="nl-NL" baseline="0" dirty="0" err="1" smtClean="0"/>
              <a:t>reflection</a:t>
            </a:r>
            <a:r>
              <a:rPr lang="nl-NL" baseline="0" dirty="0" smtClean="0"/>
              <a:t>. The  most important </a:t>
            </a:r>
            <a:r>
              <a:rPr lang="nl-NL" baseline="0" dirty="0" err="1" smtClean="0"/>
              <a:t>difference</a:t>
            </a:r>
            <a:r>
              <a:rPr lang="nl-NL" baseline="0" dirty="0" smtClean="0"/>
              <a:t> is </a:t>
            </a:r>
            <a:r>
              <a:rPr lang="nl-NL" baseline="0" dirty="0" err="1" smtClean="0"/>
              <a:t>that</a:t>
            </a:r>
            <a:r>
              <a:rPr lang="nl-NL" baseline="0" dirty="0" smtClean="0"/>
              <a:t> </a:t>
            </a:r>
            <a:r>
              <a:rPr lang="nl-NL" baseline="0" dirty="0" err="1" smtClean="0"/>
              <a:t>the</a:t>
            </a:r>
            <a:r>
              <a:rPr lang="nl-NL" baseline="0" dirty="0" smtClean="0"/>
              <a:t> </a:t>
            </a:r>
            <a:r>
              <a:rPr lang="nl-NL" baseline="0" dirty="0" err="1" smtClean="0"/>
              <a:t>deeper</a:t>
            </a:r>
            <a:r>
              <a:rPr lang="nl-NL" baseline="0" dirty="0" smtClean="0"/>
              <a:t> </a:t>
            </a:r>
            <a:r>
              <a:rPr lang="nl-NL" baseline="0" dirty="0" err="1" smtClean="0"/>
              <a:t>the</a:t>
            </a:r>
            <a:r>
              <a:rPr lang="nl-NL" baseline="0" dirty="0" smtClean="0"/>
              <a:t> level of </a:t>
            </a:r>
            <a:r>
              <a:rPr lang="nl-NL" baseline="0" dirty="0" err="1" smtClean="0"/>
              <a:t>reflection</a:t>
            </a:r>
            <a:r>
              <a:rPr lang="nl-NL" baseline="0" dirty="0" smtClean="0"/>
              <a:t>  </a:t>
            </a:r>
            <a:r>
              <a:rPr lang="nl-NL" b="1" baseline="0" dirty="0" err="1" smtClean="0"/>
              <a:t>reasons</a:t>
            </a:r>
            <a:r>
              <a:rPr lang="nl-NL" b="1" baseline="0" dirty="0" smtClean="0"/>
              <a:t>, </a:t>
            </a:r>
            <a:r>
              <a:rPr lang="nl-NL" b="1" baseline="0" dirty="0" err="1" smtClean="0"/>
              <a:t>pointing</a:t>
            </a:r>
            <a:r>
              <a:rPr lang="nl-NL" b="1" baseline="0" dirty="0" smtClean="0"/>
              <a:t> out </a:t>
            </a:r>
            <a:r>
              <a:rPr lang="nl-NL" b="1" baseline="0" dirty="0" err="1" smtClean="0"/>
              <a:t>causes</a:t>
            </a:r>
            <a:r>
              <a:rPr lang="nl-NL" b="1" baseline="0" dirty="0" smtClean="0"/>
              <a:t>, </a:t>
            </a:r>
            <a:r>
              <a:rPr lang="nl-NL" b="1" baseline="0" dirty="0" err="1" smtClean="0"/>
              <a:t>searching</a:t>
            </a:r>
            <a:r>
              <a:rPr lang="nl-NL" b="1" baseline="0" dirty="0" smtClean="0"/>
              <a:t> </a:t>
            </a:r>
            <a:r>
              <a:rPr lang="nl-NL" b="1" baseline="0" dirty="0" err="1" smtClean="0"/>
              <a:t>literature</a:t>
            </a:r>
            <a:r>
              <a:rPr lang="nl-NL" b="1" baseline="0" dirty="0" smtClean="0"/>
              <a:t> </a:t>
            </a:r>
            <a:r>
              <a:rPr lang="nl-NL" b="1" baseline="0" dirty="0" err="1" smtClean="0"/>
              <a:t>about</a:t>
            </a:r>
            <a:r>
              <a:rPr lang="nl-NL" b="1" baseline="0" dirty="0" smtClean="0"/>
              <a:t> </a:t>
            </a:r>
            <a:r>
              <a:rPr lang="nl-NL" b="1" baseline="0" dirty="0" err="1" smtClean="0"/>
              <a:t>the</a:t>
            </a:r>
            <a:r>
              <a:rPr lang="nl-NL" b="1" baseline="0" dirty="0" smtClean="0"/>
              <a:t> subject </a:t>
            </a:r>
            <a:r>
              <a:rPr lang="nl-NL" b="1" baseline="0" dirty="0" err="1" smtClean="0"/>
              <a:t>and</a:t>
            </a:r>
            <a:r>
              <a:rPr lang="nl-NL" b="1" baseline="0" dirty="0" smtClean="0"/>
              <a:t> </a:t>
            </a:r>
            <a:r>
              <a:rPr lang="nl-NL" b="1" baseline="0" dirty="0" err="1" smtClean="0"/>
              <a:t>then</a:t>
            </a:r>
            <a:r>
              <a:rPr lang="nl-NL" b="1" baseline="0" dirty="0" smtClean="0"/>
              <a:t> </a:t>
            </a:r>
            <a:r>
              <a:rPr lang="nl-NL" b="1" baseline="0" dirty="0" err="1" smtClean="0"/>
              <a:t>choosing</a:t>
            </a:r>
            <a:r>
              <a:rPr lang="nl-NL" b="1" baseline="0" dirty="0" smtClean="0"/>
              <a:t> </a:t>
            </a:r>
            <a:r>
              <a:rPr lang="nl-NL" b="1" baseline="0" dirty="0" err="1" smtClean="0"/>
              <a:t>certain</a:t>
            </a:r>
            <a:r>
              <a:rPr lang="nl-NL" b="1" baseline="0" dirty="0" smtClean="0"/>
              <a:t> </a:t>
            </a:r>
            <a:r>
              <a:rPr lang="nl-NL" b="1" baseline="0" dirty="0" err="1" smtClean="0"/>
              <a:t>motives</a:t>
            </a:r>
            <a:r>
              <a:rPr lang="nl-NL" b="1" baseline="0" dirty="0" smtClean="0"/>
              <a:t> </a:t>
            </a:r>
            <a:r>
              <a:rPr lang="nl-NL" b="1" baseline="0" dirty="0" err="1" smtClean="0"/>
              <a:t>and</a:t>
            </a:r>
            <a:r>
              <a:rPr lang="nl-NL" b="1" baseline="0" dirty="0" smtClean="0"/>
              <a:t> </a:t>
            </a:r>
            <a:r>
              <a:rPr lang="nl-NL" b="1" baseline="0" dirty="0" err="1" smtClean="0"/>
              <a:t>supporting</a:t>
            </a:r>
            <a:r>
              <a:rPr lang="nl-NL" b="1" baseline="0" dirty="0" smtClean="0"/>
              <a:t> </a:t>
            </a:r>
            <a:r>
              <a:rPr lang="nl-NL" b="1" baseline="0" dirty="0" err="1" smtClean="0"/>
              <a:t>this</a:t>
            </a:r>
            <a:r>
              <a:rPr lang="nl-NL" b="0" baseline="0" dirty="0" smtClean="0"/>
              <a:t> </a:t>
            </a:r>
            <a:r>
              <a:rPr lang="nl-NL" b="0" baseline="0" dirty="0" err="1" smtClean="0"/>
              <a:t>become</a:t>
            </a:r>
            <a:r>
              <a:rPr lang="nl-NL" b="0" baseline="0" dirty="0" smtClean="0"/>
              <a:t> more </a:t>
            </a:r>
            <a:r>
              <a:rPr lang="nl-NL" b="0" baseline="0" dirty="0" err="1" smtClean="0"/>
              <a:t>related</a:t>
            </a:r>
            <a:r>
              <a:rPr lang="nl-NL" b="0" baseline="0" dirty="0" smtClean="0"/>
              <a:t> </a:t>
            </a:r>
            <a:r>
              <a:rPr lang="nl-NL" b="0" baseline="0" dirty="0" err="1" smtClean="0"/>
              <a:t>to</a:t>
            </a:r>
            <a:r>
              <a:rPr lang="nl-NL" b="0" baseline="0" dirty="0" smtClean="0"/>
              <a:t> it. </a:t>
            </a:r>
            <a:endParaRPr lang="nl-NL" dirty="0"/>
          </a:p>
        </p:txBody>
      </p:sp>
      <p:sp>
        <p:nvSpPr>
          <p:cNvPr id="4" name="Tijdelijke aanduiding voor dianummer 3"/>
          <p:cNvSpPr>
            <a:spLocks noGrp="1"/>
          </p:cNvSpPr>
          <p:nvPr>
            <p:ph type="sldNum" sz="quarter" idx="10"/>
          </p:nvPr>
        </p:nvSpPr>
        <p:spPr/>
        <p:txBody>
          <a:bodyPr/>
          <a:lstStyle/>
          <a:p>
            <a:fld id="{DBA75828-EDF2-4551-9771-F40184E2C8B8}" type="slidenum">
              <a:rPr lang="nl-NL" smtClean="0"/>
              <a:t>9</a:t>
            </a:fld>
            <a:endParaRPr lang="nl-NL"/>
          </a:p>
        </p:txBody>
      </p:sp>
    </p:spTree>
    <p:extLst>
      <p:ext uri="{BB962C8B-B14F-4D97-AF65-F5344CB8AC3E}">
        <p14:creationId xmlns:p14="http://schemas.microsoft.com/office/powerpoint/2010/main" val="1072493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Sub</a:t>
            </a:r>
            <a:r>
              <a:rPr lang="nl-NL" baseline="0" dirty="0" smtClean="0"/>
              <a:t> </a:t>
            </a:r>
            <a:r>
              <a:rPr lang="nl-NL" baseline="0" dirty="0" err="1" smtClean="0"/>
              <a:t>scales</a:t>
            </a:r>
            <a:r>
              <a:rPr lang="nl-NL" baseline="0" dirty="0" smtClean="0"/>
              <a:t> </a:t>
            </a:r>
            <a:r>
              <a:rPr lang="nl-NL" baseline="0" dirty="0" err="1" smtClean="0"/>
              <a:t>related</a:t>
            </a:r>
            <a:r>
              <a:rPr lang="nl-NL" baseline="0" dirty="0" smtClean="0"/>
              <a:t> </a:t>
            </a:r>
            <a:r>
              <a:rPr lang="nl-NL" baseline="0" dirty="0" err="1" smtClean="0"/>
              <a:t>to</a:t>
            </a:r>
            <a:r>
              <a:rPr lang="nl-NL" baseline="0" dirty="0" smtClean="0"/>
              <a:t> </a:t>
            </a:r>
            <a:r>
              <a:rPr lang="nl-NL" baseline="0" dirty="0" err="1" smtClean="0"/>
              <a:t>reflective</a:t>
            </a:r>
            <a:r>
              <a:rPr lang="nl-NL" baseline="0" dirty="0" smtClean="0"/>
              <a:t> </a:t>
            </a:r>
            <a:r>
              <a:rPr lang="nl-NL" baseline="0" dirty="0" err="1" smtClean="0"/>
              <a:t>dialogue</a:t>
            </a:r>
            <a:r>
              <a:rPr lang="nl-NL" baseline="0" dirty="0" smtClean="0"/>
              <a:t> of </a:t>
            </a:r>
            <a:r>
              <a:rPr lang="nl-NL" dirty="0" smtClean="0"/>
              <a:t>QQ </a:t>
            </a:r>
            <a:r>
              <a:rPr lang="nl-NL" dirty="0" err="1" smtClean="0"/>
              <a:t>from</a:t>
            </a:r>
            <a:r>
              <a:rPr lang="nl-NL" baseline="0" dirty="0" smtClean="0"/>
              <a:t> KPZ </a:t>
            </a:r>
            <a:r>
              <a:rPr lang="nl-NL" baseline="0" dirty="0" err="1" smtClean="0"/>
              <a:t>used</a:t>
            </a:r>
            <a:r>
              <a:rPr lang="nl-NL" baseline="0" dirty="0" smtClean="0"/>
              <a:t> </a:t>
            </a:r>
            <a:r>
              <a:rPr lang="nl-NL" baseline="0" dirty="0" err="1" smtClean="0"/>
              <a:t>to</a:t>
            </a:r>
            <a:r>
              <a:rPr lang="nl-NL" baseline="0" dirty="0" smtClean="0"/>
              <a:t> select </a:t>
            </a:r>
            <a:r>
              <a:rPr lang="nl-NL" baseline="0" dirty="0" err="1" smtClean="0"/>
              <a:t>the</a:t>
            </a:r>
            <a:r>
              <a:rPr lang="nl-NL" baseline="0" dirty="0" smtClean="0"/>
              <a:t> </a:t>
            </a:r>
            <a:r>
              <a:rPr lang="nl-NL" baseline="0" dirty="0" err="1" smtClean="0"/>
              <a:t>four</a:t>
            </a:r>
            <a:r>
              <a:rPr lang="nl-NL" baseline="0" dirty="0" smtClean="0"/>
              <a:t> </a:t>
            </a:r>
            <a:r>
              <a:rPr lang="nl-NL" baseline="0" dirty="0" err="1" smtClean="0"/>
              <a:t>highest</a:t>
            </a:r>
            <a:r>
              <a:rPr lang="nl-NL" baseline="0" dirty="0" smtClean="0"/>
              <a:t> scoring PLC’s (on a </a:t>
            </a:r>
            <a:r>
              <a:rPr lang="nl-NL" baseline="0" dirty="0" err="1" smtClean="0"/>
              <a:t>scale</a:t>
            </a:r>
            <a:r>
              <a:rPr lang="nl-NL" baseline="0" dirty="0" smtClean="0"/>
              <a:t> of 0 – 100). </a:t>
            </a:r>
            <a:r>
              <a:rPr lang="nl-NL" baseline="0" dirty="0" err="1" smtClean="0"/>
              <a:t>Eventually</a:t>
            </a:r>
            <a:r>
              <a:rPr lang="nl-NL" baseline="0" dirty="0" smtClean="0"/>
              <a:t> </a:t>
            </a:r>
            <a:r>
              <a:rPr lang="nl-NL" baseline="0" dirty="0" err="1" smtClean="0"/>
              <a:t>two</a:t>
            </a:r>
            <a:r>
              <a:rPr lang="nl-NL" baseline="0" dirty="0" smtClean="0"/>
              <a:t> PLC’s </a:t>
            </a:r>
            <a:r>
              <a:rPr lang="nl-NL" baseline="0" dirty="0" err="1" smtClean="0"/>
              <a:t>with</a:t>
            </a:r>
            <a:r>
              <a:rPr lang="nl-NL" baseline="0" dirty="0" smtClean="0"/>
              <a:t> </a:t>
            </a:r>
            <a:r>
              <a:rPr lang="nl-NL" baseline="0" dirty="0" err="1" smtClean="0"/>
              <a:t>the</a:t>
            </a:r>
            <a:r>
              <a:rPr lang="nl-NL" baseline="0" dirty="0" smtClean="0"/>
              <a:t> </a:t>
            </a:r>
            <a:r>
              <a:rPr lang="nl-NL" baseline="0" dirty="0" err="1" smtClean="0"/>
              <a:t>highest</a:t>
            </a:r>
            <a:r>
              <a:rPr lang="nl-NL" baseline="0" dirty="0" smtClean="0"/>
              <a:t> scores </a:t>
            </a:r>
            <a:r>
              <a:rPr lang="nl-NL" baseline="0" dirty="0" err="1" smtClean="0"/>
              <a:t>participated</a:t>
            </a:r>
            <a:r>
              <a:rPr lang="nl-NL" baseline="0" dirty="0" smtClean="0"/>
              <a:t> in </a:t>
            </a:r>
            <a:r>
              <a:rPr lang="nl-NL" baseline="0" dirty="0" err="1" smtClean="0"/>
              <a:t>the</a:t>
            </a:r>
            <a:r>
              <a:rPr lang="nl-NL" baseline="0" dirty="0" smtClean="0"/>
              <a:t> research </a:t>
            </a:r>
            <a:r>
              <a:rPr lang="nl-NL" baseline="0" dirty="0" err="1" smtClean="0"/>
              <a:t>due</a:t>
            </a:r>
            <a:r>
              <a:rPr lang="nl-NL" baseline="0" dirty="0" smtClean="0"/>
              <a:t> </a:t>
            </a:r>
            <a:r>
              <a:rPr lang="nl-NL" baseline="0" dirty="0" err="1" smtClean="0"/>
              <a:t>to</a:t>
            </a:r>
            <a:r>
              <a:rPr lang="nl-NL" baseline="0" dirty="0" smtClean="0"/>
              <a:t> </a:t>
            </a:r>
            <a:r>
              <a:rPr lang="nl-NL" baseline="0" dirty="0" err="1" smtClean="0"/>
              <a:t>circumstances</a:t>
            </a:r>
            <a:r>
              <a:rPr lang="nl-NL" baseline="0" dirty="0" smtClean="0"/>
              <a:t>. </a:t>
            </a:r>
          </a:p>
          <a:p>
            <a:endParaRPr lang="nl-NL" baseline="0" dirty="0" smtClean="0"/>
          </a:p>
          <a:p>
            <a:r>
              <a:rPr lang="nl-NL" baseline="0" dirty="0" smtClean="0"/>
              <a:t>Interview </a:t>
            </a:r>
            <a:r>
              <a:rPr lang="nl-NL" baseline="0" dirty="0" err="1" smtClean="0"/>
              <a:t>and</a:t>
            </a:r>
            <a:r>
              <a:rPr lang="nl-NL" baseline="0" dirty="0" smtClean="0"/>
              <a:t> </a:t>
            </a:r>
            <a:r>
              <a:rPr lang="nl-NL" baseline="0" dirty="0" err="1" smtClean="0"/>
              <a:t>documents</a:t>
            </a:r>
            <a:r>
              <a:rPr lang="nl-NL" baseline="0" dirty="0" smtClean="0"/>
              <a:t> </a:t>
            </a:r>
            <a:r>
              <a:rPr lang="nl-NL" baseline="0" dirty="0" err="1" smtClean="0"/>
              <a:t>were</a:t>
            </a:r>
            <a:r>
              <a:rPr lang="nl-NL" baseline="0" dirty="0" smtClean="0"/>
              <a:t> </a:t>
            </a:r>
            <a:r>
              <a:rPr lang="nl-NL" baseline="0" dirty="0" err="1" smtClean="0"/>
              <a:t>analysed</a:t>
            </a:r>
            <a:r>
              <a:rPr lang="nl-NL" baseline="0" dirty="0" smtClean="0"/>
              <a:t> </a:t>
            </a:r>
            <a:r>
              <a:rPr lang="nl-NL" baseline="0" dirty="0" err="1" smtClean="0"/>
              <a:t>based</a:t>
            </a:r>
            <a:r>
              <a:rPr lang="nl-NL" baseline="0" dirty="0" smtClean="0"/>
              <a:t> on </a:t>
            </a:r>
            <a:r>
              <a:rPr lang="nl-NL" baseline="0" dirty="0" err="1" smtClean="0"/>
              <a:t>the</a:t>
            </a:r>
            <a:r>
              <a:rPr lang="nl-NL" baseline="0" dirty="0" smtClean="0"/>
              <a:t> </a:t>
            </a:r>
            <a:r>
              <a:rPr lang="nl-NL" baseline="0" dirty="0" err="1" smtClean="0"/>
              <a:t>theoretical</a:t>
            </a:r>
            <a:r>
              <a:rPr lang="nl-NL" baseline="0" dirty="0" smtClean="0"/>
              <a:t> </a:t>
            </a:r>
            <a:r>
              <a:rPr lang="nl-NL" baseline="0" dirty="0" err="1" smtClean="0"/>
              <a:t>framework</a:t>
            </a:r>
            <a:r>
              <a:rPr lang="nl-NL" baseline="0" dirty="0" smtClean="0"/>
              <a:t> (code </a:t>
            </a:r>
            <a:r>
              <a:rPr lang="nl-NL" baseline="0" dirty="0" err="1" smtClean="0"/>
              <a:t>scheme</a:t>
            </a:r>
            <a:r>
              <a:rPr lang="nl-NL" baseline="0" dirty="0" smtClean="0"/>
              <a:t>). </a:t>
            </a:r>
            <a:r>
              <a:rPr lang="nl-NL" baseline="0" dirty="0" err="1" smtClean="0"/>
              <a:t>Which</a:t>
            </a:r>
            <a:r>
              <a:rPr lang="nl-NL" baseline="0" dirty="0" smtClean="0"/>
              <a:t> </a:t>
            </a:r>
            <a:r>
              <a:rPr lang="nl-NL" baseline="0" dirty="0" err="1" smtClean="0"/>
              <a:t>aspects</a:t>
            </a:r>
            <a:r>
              <a:rPr lang="nl-NL" baseline="0" dirty="0" smtClean="0"/>
              <a:t> of RD </a:t>
            </a:r>
            <a:r>
              <a:rPr lang="nl-NL" baseline="0" dirty="0" err="1" smtClean="0"/>
              <a:t>can</a:t>
            </a:r>
            <a:r>
              <a:rPr lang="nl-NL" baseline="0" dirty="0" smtClean="0"/>
              <a:t> </a:t>
            </a:r>
            <a:r>
              <a:rPr lang="nl-NL" baseline="0" dirty="0" err="1" smtClean="0"/>
              <a:t>be</a:t>
            </a:r>
            <a:r>
              <a:rPr lang="nl-NL" baseline="0" dirty="0" smtClean="0"/>
              <a:t> found in </a:t>
            </a:r>
            <a:r>
              <a:rPr lang="nl-NL" baseline="0" dirty="0" err="1" smtClean="0"/>
              <a:t>the</a:t>
            </a:r>
            <a:r>
              <a:rPr lang="nl-NL" baseline="0" dirty="0" smtClean="0"/>
              <a:t> interviews </a:t>
            </a:r>
            <a:r>
              <a:rPr lang="nl-NL" baseline="0" dirty="0" err="1" smtClean="0"/>
              <a:t>and</a:t>
            </a:r>
            <a:r>
              <a:rPr lang="nl-NL" baseline="0" dirty="0" smtClean="0"/>
              <a:t> </a:t>
            </a:r>
            <a:r>
              <a:rPr lang="nl-NL" baseline="0" dirty="0" err="1" smtClean="0"/>
              <a:t>docuemnets</a:t>
            </a:r>
            <a:r>
              <a:rPr lang="nl-NL" baseline="0" dirty="0" smtClean="0"/>
              <a:t>. </a:t>
            </a:r>
            <a:r>
              <a:rPr lang="nl-NL" baseline="0" dirty="0" err="1" smtClean="0"/>
              <a:t>By</a:t>
            </a:r>
            <a:r>
              <a:rPr lang="nl-NL" baseline="0" dirty="0" smtClean="0"/>
              <a:t> </a:t>
            </a:r>
            <a:r>
              <a:rPr lang="nl-NL" baseline="0" dirty="0" err="1" smtClean="0"/>
              <a:t>analysing</a:t>
            </a:r>
            <a:r>
              <a:rPr lang="nl-NL" baseline="0" dirty="0" smtClean="0"/>
              <a:t> </a:t>
            </a:r>
            <a:r>
              <a:rPr lang="nl-NL" baseline="0" dirty="0" err="1" smtClean="0"/>
              <a:t>the</a:t>
            </a:r>
            <a:r>
              <a:rPr lang="nl-NL" baseline="0" dirty="0" smtClean="0"/>
              <a:t> interview </a:t>
            </a:r>
            <a:r>
              <a:rPr lang="nl-NL" baseline="0" dirty="0" err="1" smtClean="0"/>
              <a:t>and</a:t>
            </a:r>
            <a:r>
              <a:rPr lang="nl-NL" baseline="0" dirty="0" smtClean="0"/>
              <a:t> </a:t>
            </a:r>
            <a:r>
              <a:rPr lang="nl-NL" baseline="0" dirty="0" err="1" smtClean="0"/>
              <a:t>the</a:t>
            </a:r>
            <a:r>
              <a:rPr lang="nl-NL" baseline="0" dirty="0" smtClean="0"/>
              <a:t> </a:t>
            </a:r>
            <a:r>
              <a:rPr lang="nl-NL" baseline="0" dirty="0" err="1" smtClean="0"/>
              <a:t>documents</a:t>
            </a:r>
            <a:r>
              <a:rPr lang="nl-NL" baseline="0" dirty="0" smtClean="0"/>
              <a:t> </a:t>
            </a:r>
            <a:r>
              <a:rPr lang="nl-NL" baseline="0" dirty="0" err="1" smtClean="0"/>
              <a:t>the</a:t>
            </a:r>
            <a:r>
              <a:rPr lang="nl-NL" baseline="0" dirty="0" smtClean="0"/>
              <a:t> </a:t>
            </a:r>
            <a:r>
              <a:rPr lang="nl-NL" baseline="0" dirty="0" err="1" smtClean="0"/>
              <a:t>intention</a:t>
            </a:r>
            <a:r>
              <a:rPr lang="nl-NL" baseline="0" dirty="0" smtClean="0"/>
              <a:t> was </a:t>
            </a:r>
            <a:r>
              <a:rPr lang="nl-NL" baseline="0" dirty="0" err="1" smtClean="0"/>
              <a:t>to</a:t>
            </a:r>
            <a:r>
              <a:rPr lang="nl-NL" baseline="0" dirty="0" smtClean="0"/>
              <a:t> </a:t>
            </a:r>
            <a:r>
              <a:rPr lang="nl-NL" baseline="0" dirty="0" err="1" smtClean="0"/>
              <a:t>triangulate</a:t>
            </a:r>
            <a:r>
              <a:rPr lang="nl-NL" baseline="0" dirty="0" smtClean="0"/>
              <a:t> </a:t>
            </a:r>
            <a:r>
              <a:rPr lang="nl-NL" baseline="0" dirty="0" err="1" smtClean="0"/>
              <a:t>the</a:t>
            </a:r>
            <a:r>
              <a:rPr lang="nl-NL" baseline="0" dirty="0" smtClean="0"/>
              <a:t> </a:t>
            </a:r>
            <a:r>
              <a:rPr lang="nl-NL" baseline="0" dirty="0" err="1" smtClean="0"/>
              <a:t>results</a:t>
            </a:r>
            <a:r>
              <a:rPr lang="nl-NL" baseline="0" dirty="0" smtClean="0"/>
              <a:t> in order </a:t>
            </a:r>
            <a:r>
              <a:rPr lang="nl-NL" baseline="0" dirty="0" err="1" smtClean="0"/>
              <a:t>to</a:t>
            </a:r>
            <a:r>
              <a:rPr lang="nl-NL" baseline="0" dirty="0" smtClean="0"/>
              <a:t> </a:t>
            </a:r>
            <a:r>
              <a:rPr lang="nl-NL" baseline="0" dirty="0" err="1" smtClean="0"/>
              <a:t>provide</a:t>
            </a:r>
            <a:r>
              <a:rPr lang="nl-NL" baseline="0" dirty="0" smtClean="0"/>
              <a:t> a more complete picture per case</a:t>
            </a:r>
            <a:endParaRPr lang="nl-NL" dirty="0"/>
          </a:p>
        </p:txBody>
      </p:sp>
      <p:sp>
        <p:nvSpPr>
          <p:cNvPr id="4" name="Tijdelijke aanduiding voor dianummer 3"/>
          <p:cNvSpPr>
            <a:spLocks noGrp="1"/>
          </p:cNvSpPr>
          <p:nvPr>
            <p:ph type="sldNum" sz="quarter" idx="10"/>
          </p:nvPr>
        </p:nvSpPr>
        <p:spPr/>
        <p:txBody>
          <a:bodyPr/>
          <a:lstStyle/>
          <a:p>
            <a:fld id="{DBA75828-EDF2-4551-9771-F40184E2C8B8}" type="slidenum">
              <a:rPr lang="nl-NL" smtClean="0"/>
              <a:t>12</a:t>
            </a:fld>
            <a:endParaRPr lang="nl-NL"/>
          </a:p>
        </p:txBody>
      </p:sp>
    </p:spTree>
    <p:extLst>
      <p:ext uri="{BB962C8B-B14F-4D97-AF65-F5344CB8AC3E}">
        <p14:creationId xmlns:p14="http://schemas.microsoft.com/office/powerpoint/2010/main" val="1979633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Effectiveness</a:t>
            </a:r>
            <a:r>
              <a:rPr lang="nl-NL" dirty="0" smtClean="0"/>
              <a:t>: </a:t>
            </a:r>
            <a:r>
              <a:rPr lang="en-GB" sz="1200" kern="1200" dirty="0" smtClean="0">
                <a:solidFill>
                  <a:schemeClr val="tx1"/>
                </a:solidFill>
                <a:effectLst/>
                <a:latin typeface="+mn-lt"/>
                <a:ea typeface="+mn-ea"/>
                <a:cs typeface="+mn-cs"/>
              </a:rPr>
              <a:t>After the design it seems that the teachers are able to guide the students in the steps of looking forward, keeping track and looking back. Although, a difference is noticed to the extent to which individual students are able to apply the design. </a:t>
            </a:r>
            <a:endParaRPr lang="nl-NL" dirty="0"/>
          </a:p>
        </p:txBody>
      </p:sp>
      <p:sp>
        <p:nvSpPr>
          <p:cNvPr id="4" name="Tijdelijke aanduiding voor dianummer 3"/>
          <p:cNvSpPr>
            <a:spLocks noGrp="1"/>
          </p:cNvSpPr>
          <p:nvPr>
            <p:ph type="sldNum" sz="quarter" idx="10"/>
          </p:nvPr>
        </p:nvSpPr>
        <p:spPr/>
        <p:txBody>
          <a:bodyPr/>
          <a:lstStyle/>
          <a:p>
            <a:fld id="{DBA75828-EDF2-4551-9771-F40184E2C8B8}" type="slidenum">
              <a:rPr lang="nl-NL" smtClean="0"/>
              <a:t>13</a:t>
            </a:fld>
            <a:endParaRPr lang="nl-NL"/>
          </a:p>
        </p:txBody>
      </p:sp>
    </p:spTree>
    <p:extLst>
      <p:ext uri="{BB962C8B-B14F-4D97-AF65-F5344CB8AC3E}">
        <p14:creationId xmlns:p14="http://schemas.microsoft.com/office/powerpoint/2010/main" val="379014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Effectiveness</a:t>
            </a:r>
            <a:r>
              <a:rPr lang="nl-NL" dirty="0" smtClean="0"/>
              <a:t>: </a:t>
            </a:r>
            <a:r>
              <a:rPr lang="en-GB" sz="1200" kern="1200" dirty="0" smtClean="0">
                <a:solidFill>
                  <a:schemeClr val="tx1"/>
                </a:solidFill>
                <a:effectLst/>
                <a:latin typeface="+mn-lt"/>
                <a:ea typeface="+mn-ea"/>
                <a:cs typeface="+mn-cs"/>
              </a:rPr>
              <a:t>The evaluation results (based on the gathered data such as: logbooks, questionnaires, flash visits and student focus group) showed that the teachers and students were satisfied about the deployment of pre-teaching during mathematics and that it presumably contributed to the pleasure, self-esteem and engagement during the mathematic lessons according to the CPO. </a:t>
            </a:r>
            <a:endParaRPr lang="nl-NL" dirty="0"/>
          </a:p>
        </p:txBody>
      </p:sp>
      <p:sp>
        <p:nvSpPr>
          <p:cNvPr id="4" name="Tijdelijke aanduiding voor dianummer 3"/>
          <p:cNvSpPr>
            <a:spLocks noGrp="1"/>
          </p:cNvSpPr>
          <p:nvPr>
            <p:ph type="sldNum" sz="quarter" idx="10"/>
          </p:nvPr>
        </p:nvSpPr>
        <p:spPr/>
        <p:txBody>
          <a:bodyPr/>
          <a:lstStyle/>
          <a:p>
            <a:fld id="{DBA75828-EDF2-4551-9771-F40184E2C8B8}" type="slidenum">
              <a:rPr lang="nl-NL" smtClean="0"/>
              <a:t>17</a:t>
            </a:fld>
            <a:endParaRPr lang="nl-NL"/>
          </a:p>
        </p:txBody>
      </p:sp>
    </p:spTree>
    <p:extLst>
      <p:ext uri="{BB962C8B-B14F-4D97-AF65-F5344CB8AC3E}">
        <p14:creationId xmlns:p14="http://schemas.microsoft.com/office/powerpoint/2010/main" val="1275330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Effectiveness</a:t>
            </a:r>
            <a:r>
              <a:rPr lang="nl-NL" dirty="0" smtClean="0"/>
              <a:t>: </a:t>
            </a:r>
            <a:r>
              <a:rPr lang="en-GB" sz="1200" kern="1200" dirty="0" smtClean="0">
                <a:solidFill>
                  <a:schemeClr val="tx1"/>
                </a:solidFill>
                <a:effectLst/>
                <a:latin typeface="+mn-lt"/>
                <a:ea typeface="+mn-ea"/>
                <a:cs typeface="+mn-cs"/>
              </a:rPr>
              <a:t>The effect of the intervention designed by the PLC derived from the CPO was that it seemed that on many points individual growth was seen in applying the success criteria and feedback. The students seemed to be more involved when the teachers spend time on the success criteria by providing them with feedback. Considering collective learning, the teachers in the PLC seemed to have increased in their level of collective learning</a:t>
            </a:r>
            <a:endParaRPr lang="nl-NL" dirty="0"/>
          </a:p>
        </p:txBody>
      </p:sp>
      <p:sp>
        <p:nvSpPr>
          <p:cNvPr id="4" name="Tijdelijke aanduiding voor dianummer 3"/>
          <p:cNvSpPr>
            <a:spLocks noGrp="1"/>
          </p:cNvSpPr>
          <p:nvPr>
            <p:ph type="sldNum" sz="quarter" idx="10"/>
          </p:nvPr>
        </p:nvSpPr>
        <p:spPr/>
        <p:txBody>
          <a:bodyPr/>
          <a:lstStyle/>
          <a:p>
            <a:fld id="{DBA75828-EDF2-4551-9771-F40184E2C8B8}" type="slidenum">
              <a:rPr lang="nl-NL" smtClean="0"/>
              <a:t>21</a:t>
            </a:fld>
            <a:endParaRPr lang="nl-NL"/>
          </a:p>
        </p:txBody>
      </p:sp>
    </p:spTree>
    <p:extLst>
      <p:ext uri="{BB962C8B-B14F-4D97-AF65-F5344CB8AC3E}">
        <p14:creationId xmlns:p14="http://schemas.microsoft.com/office/powerpoint/2010/main" val="1434123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Two</a:t>
            </a:r>
            <a:r>
              <a:rPr lang="nl-NL" baseline="0" dirty="0" smtClean="0"/>
              <a:t> different </a:t>
            </a:r>
            <a:r>
              <a:rPr lang="nl-NL" baseline="0" dirty="0" err="1" smtClean="0"/>
              <a:t>PLCs</a:t>
            </a:r>
            <a:r>
              <a:rPr lang="nl-NL" baseline="0" dirty="0" smtClean="0"/>
              <a:t> </a:t>
            </a:r>
            <a:r>
              <a:rPr lang="nl-NL" baseline="0" dirty="0" err="1" smtClean="0"/>
              <a:t>used</a:t>
            </a:r>
            <a:r>
              <a:rPr lang="nl-NL" baseline="0" dirty="0" smtClean="0"/>
              <a:t> in </a:t>
            </a:r>
            <a:r>
              <a:rPr lang="nl-NL" baseline="0" dirty="0" err="1" smtClean="0"/>
              <a:t>this</a:t>
            </a:r>
            <a:r>
              <a:rPr lang="nl-NL" baseline="0" dirty="0" smtClean="0"/>
              <a:t> case. Interview </a:t>
            </a:r>
            <a:r>
              <a:rPr lang="nl-NL" baseline="0" dirty="0" err="1" smtClean="0"/>
              <a:t>based</a:t>
            </a:r>
            <a:r>
              <a:rPr lang="nl-NL" baseline="0" dirty="0" smtClean="0"/>
              <a:t> on WO. CPO </a:t>
            </a:r>
            <a:r>
              <a:rPr lang="nl-NL" baseline="0" dirty="0" err="1" smtClean="0"/>
              <a:t>based</a:t>
            </a:r>
            <a:r>
              <a:rPr lang="nl-NL" baseline="0" dirty="0" smtClean="0"/>
              <a:t> on </a:t>
            </a:r>
            <a:r>
              <a:rPr lang="nl-NL" baseline="0" dirty="0" err="1" smtClean="0"/>
              <a:t>higher</a:t>
            </a:r>
            <a:r>
              <a:rPr lang="nl-NL" baseline="0" dirty="0" smtClean="0"/>
              <a:t> order </a:t>
            </a:r>
            <a:r>
              <a:rPr lang="nl-NL" baseline="0" dirty="0" err="1" smtClean="0"/>
              <a:t>thinkgins</a:t>
            </a:r>
            <a:r>
              <a:rPr lang="nl-NL" baseline="0" dirty="0" smtClean="0"/>
              <a:t> skills in WO. </a:t>
            </a:r>
            <a:endParaRPr lang="nl-NL" dirty="0"/>
          </a:p>
        </p:txBody>
      </p:sp>
      <p:sp>
        <p:nvSpPr>
          <p:cNvPr id="4" name="Tijdelijke aanduiding voor dianummer 3"/>
          <p:cNvSpPr>
            <a:spLocks noGrp="1"/>
          </p:cNvSpPr>
          <p:nvPr>
            <p:ph type="sldNum" sz="quarter" idx="10"/>
          </p:nvPr>
        </p:nvSpPr>
        <p:spPr/>
        <p:txBody>
          <a:bodyPr/>
          <a:lstStyle/>
          <a:p>
            <a:fld id="{DBA75828-EDF2-4551-9771-F40184E2C8B8}" type="slidenum">
              <a:rPr lang="nl-NL" smtClean="0"/>
              <a:t>25</a:t>
            </a:fld>
            <a:endParaRPr lang="nl-NL"/>
          </a:p>
        </p:txBody>
      </p:sp>
    </p:spTree>
    <p:extLst>
      <p:ext uri="{BB962C8B-B14F-4D97-AF65-F5344CB8AC3E}">
        <p14:creationId xmlns:p14="http://schemas.microsoft.com/office/powerpoint/2010/main" val="1149574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smtClean="0"/>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10/18/2018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smtClean="0"/>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42A54C80-263E-416B-A8E0-580EDEADCBDC}" type="datetimeFigureOut">
              <a:rPr lang="en-US" dirty="0"/>
              <a:t>10/18/2018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10/18/2018</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smtClean="0"/>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10/18/2018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pn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algn="ctr"/>
            <a:r>
              <a:rPr lang="nl-NL" sz="4000" dirty="0" err="1" smtClean="0"/>
              <a:t>Reflective</a:t>
            </a:r>
            <a:r>
              <a:rPr lang="nl-NL" sz="4000" dirty="0" smtClean="0"/>
              <a:t> </a:t>
            </a:r>
            <a:r>
              <a:rPr lang="en-GB" sz="4000" dirty="0" smtClean="0"/>
              <a:t>Dialogue</a:t>
            </a:r>
            <a:r>
              <a:rPr lang="nl-NL" sz="4000" dirty="0" smtClean="0"/>
              <a:t> in Professional Learning </a:t>
            </a:r>
            <a:r>
              <a:rPr lang="nl-NL" sz="4000" dirty="0" err="1" smtClean="0"/>
              <a:t>Communities</a:t>
            </a:r>
            <a:endParaRPr lang="nl-NL" sz="4000" dirty="0"/>
          </a:p>
        </p:txBody>
      </p:sp>
      <p:sp>
        <p:nvSpPr>
          <p:cNvPr id="3" name="Ondertitel 2"/>
          <p:cNvSpPr>
            <a:spLocks noGrp="1"/>
          </p:cNvSpPr>
          <p:nvPr>
            <p:ph type="subTitle" idx="1"/>
          </p:nvPr>
        </p:nvSpPr>
        <p:spPr>
          <a:xfrm>
            <a:off x="1507067" y="4050833"/>
            <a:ext cx="7766936" cy="1547862"/>
          </a:xfrm>
        </p:spPr>
        <p:txBody>
          <a:bodyPr>
            <a:normAutofit fontScale="85000" lnSpcReduction="20000"/>
          </a:bodyPr>
          <a:lstStyle/>
          <a:p>
            <a:r>
              <a:rPr lang="nl-NL" dirty="0" smtClean="0"/>
              <a:t>Colloquium Iris Héleen </a:t>
            </a:r>
            <a:r>
              <a:rPr lang="nl-NL" dirty="0" err="1" smtClean="0"/>
              <a:t>Meijlof</a:t>
            </a:r>
            <a:endParaRPr lang="nl-NL" dirty="0" smtClean="0"/>
          </a:p>
          <a:p>
            <a:r>
              <a:rPr lang="nl-NL" dirty="0" smtClean="0"/>
              <a:t>Master EST</a:t>
            </a:r>
          </a:p>
          <a:p>
            <a:r>
              <a:rPr lang="nl-NL" dirty="0" smtClean="0"/>
              <a:t> (</a:t>
            </a:r>
            <a:r>
              <a:rPr lang="nl-NL" dirty="0" err="1" smtClean="0"/>
              <a:t>External</a:t>
            </a:r>
            <a:r>
              <a:rPr lang="nl-NL" dirty="0" smtClean="0"/>
              <a:t>) Supervisors: </a:t>
            </a:r>
          </a:p>
          <a:p>
            <a:r>
              <a:rPr lang="nl-NL" dirty="0" smtClean="0"/>
              <a:t>Dr. Cindy Poortman, Dr. Kim Schildkamp &amp; </a:t>
            </a:r>
            <a:r>
              <a:rPr lang="nl-NL" dirty="0" err="1" smtClean="0"/>
              <a:t>Wenckje</a:t>
            </a:r>
            <a:r>
              <a:rPr lang="nl-NL" dirty="0" smtClean="0"/>
              <a:t> </a:t>
            </a:r>
            <a:r>
              <a:rPr lang="nl-NL" dirty="0" err="1" smtClean="0"/>
              <a:t>Jongstra</a:t>
            </a:r>
            <a:r>
              <a:rPr lang="nl-NL" dirty="0" smtClean="0"/>
              <a:t> (KPZ)  </a:t>
            </a:r>
          </a:p>
          <a:p>
            <a:r>
              <a:rPr lang="nl-NL" dirty="0" err="1" smtClean="0"/>
              <a:t>Octobre</a:t>
            </a:r>
            <a:r>
              <a:rPr lang="nl-NL" dirty="0" smtClean="0"/>
              <a:t> 18, 2018 </a:t>
            </a:r>
            <a:endParaRPr lang="nl-NL" dirty="0"/>
          </a:p>
          <a:p>
            <a:endParaRPr lang="nl-NL" dirty="0"/>
          </a:p>
        </p:txBody>
      </p:sp>
    </p:spTree>
    <p:extLst>
      <p:ext uri="{BB962C8B-B14F-4D97-AF65-F5344CB8AC3E}">
        <p14:creationId xmlns:p14="http://schemas.microsoft.com/office/powerpoint/2010/main" val="26024480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Master Learning </a:t>
            </a:r>
            <a:r>
              <a:rPr lang="nl-NL" dirty="0" err="1" smtClean="0"/>
              <a:t>and</a:t>
            </a:r>
            <a:r>
              <a:rPr lang="nl-NL" dirty="0" smtClean="0"/>
              <a:t> </a:t>
            </a:r>
            <a:r>
              <a:rPr lang="nl-NL" dirty="0" err="1" smtClean="0"/>
              <a:t>Innovation</a:t>
            </a:r>
            <a:endParaRPr lang="nl-NL" dirty="0"/>
          </a:p>
        </p:txBody>
      </p:sp>
      <p:sp>
        <p:nvSpPr>
          <p:cNvPr id="3" name="Tijdelijke aanduiding voor inhoud 2"/>
          <p:cNvSpPr>
            <a:spLocks noGrp="1"/>
          </p:cNvSpPr>
          <p:nvPr>
            <p:ph idx="1"/>
          </p:nvPr>
        </p:nvSpPr>
        <p:spPr/>
        <p:txBody>
          <a:bodyPr/>
          <a:lstStyle/>
          <a:p>
            <a:pPr>
              <a:buFont typeface="Arial" panose="020B0604020202020204" pitchFamily="34" charset="0"/>
              <a:buChar char="•"/>
            </a:pPr>
            <a:r>
              <a:rPr lang="nl-NL" dirty="0" smtClean="0"/>
              <a:t>Teacher Leaders </a:t>
            </a:r>
          </a:p>
          <a:p>
            <a:pPr>
              <a:buFont typeface="Arial" panose="020B0604020202020204" pitchFamily="34" charset="0"/>
              <a:buChar char="•"/>
            </a:pPr>
            <a:r>
              <a:rPr lang="nl-NL" dirty="0" smtClean="0"/>
              <a:t>CPO (</a:t>
            </a:r>
            <a:r>
              <a:rPr lang="nl-NL" dirty="0" err="1" smtClean="0"/>
              <a:t>Collective</a:t>
            </a:r>
            <a:r>
              <a:rPr lang="nl-NL" dirty="0" smtClean="0"/>
              <a:t> </a:t>
            </a:r>
            <a:r>
              <a:rPr lang="nl-NL" dirty="0" err="1" smtClean="0"/>
              <a:t>Practice</a:t>
            </a:r>
            <a:r>
              <a:rPr lang="nl-NL" dirty="0" smtClean="0"/>
              <a:t> Research)</a:t>
            </a:r>
          </a:p>
          <a:p>
            <a:pPr>
              <a:buFont typeface="Arial" panose="020B0604020202020204" pitchFamily="34" charset="0"/>
              <a:buChar char="•"/>
            </a:pPr>
            <a:r>
              <a:rPr lang="nl-NL" dirty="0" smtClean="0"/>
              <a:t>PRO (Professional </a:t>
            </a:r>
            <a:r>
              <a:rPr lang="nl-NL" dirty="0" err="1" smtClean="0"/>
              <a:t>Reflection</a:t>
            </a:r>
            <a:r>
              <a:rPr lang="nl-NL" dirty="0" smtClean="0"/>
              <a:t> </a:t>
            </a:r>
            <a:r>
              <a:rPr lang="nl-NL" dirty="0" err="1" smtClean="0"/>
              <a:t>Assignment</a:t>
            </a:r>
            <a:r>
              <a:rPr lang="nl-NL" dirty="0" smtClean="0"/>
              <a:t>)</a:t>
            </a:r>
          </a:p>
          <a:p>
            <a:pPr marL="0" indent="0">
              <a:buNone/>
            </a:pPr>
            <a:endParaRPr lang="nl-NL" dirty="0"/>
          </a:p>
          <a:p>
            <a:pPr marL="0" indent="0">
              <a:buNone/>
            </a:pPr>
            <a:r>
              <a:rPr lang="nl-NL" dirty="0" smtClean="0"/>
              <a:t>CPO </a:t>
            </a:r>
            <a:r>
              <a:rPr lang="nl-NL" dirty="0" smtClean="0">
                <a:sym typeface="Wingdings" panose="05000000000000000000" pitchFamily="2" charset="2"/>
              </a:rPr>
              <a:t> Three </a:t>
            </a:r>
            <a:r>
              <a:rPr lang="nl-NL" dirty="0" err="1" smtClean="0">
                <a:sym typeface="Wingdings" panose="05000000000000000000" pitchFamily="2" charset="2"/>
              </a:rPr>
              <a:t>phases</a:t>
            </a:r>
            <a:endParaRPr lang="nl-NL" dirty="0" smtClean="0">
              <a:sym typeface="Wingdings" panose="05000000000000000000" pitchFamily="2" charset="2"/>
            </a:endParaRPr>
          </a:p>
          <a:p>
            <a:pPr>
              <a:buAutoNum type="arabicPeriod"/>
            </a:pPr>
            <a:r>
              <a:rPr lang="nl-NL" dirty="0" smtClean="0">
                <a:sym typeface="Wingdings" panose="05000000000000000000" pitchFamily="2" charset="2"/>
              </a:rPr>
              <a:t>Diagnosis – </a:t>
            </a:r>
            <a:r>
              <a:rPr lang="nl-NL" i="1" dirty="0" smtClean="0">
                <a:sym typeface="Wingdings" panose="05000000000000000000" pitchFamily="2" charset="2"/>
              </a:rPr>
              <a:t>a </a:t>
            </a:r>
            <a:r>
              <a:rPr lang="nl-NL" i="1" dirty="0" err="1" smtClean="0">
                <a:sym typeface="Wingdings" panose="05000000000000000000" pitchFamily="2" charset="2"/>
              </a:rPr>
              <a:t>problem</a:t>
            </a:r>
            <a:r>
              <a:rPr lang="nl-NL" i="1" dirty="0" smtClean="0">
                <a:sym typeface="Wingdings" panose="05000000000000000000" pitchFamily="2" charset="2"/>
              </a:rPr>
              <a:t> is </a:t>
            </a:r>
            <a:r>
              <a:rPr lang="nl-NL" i="1" dirty="0" err="1" smtClean="0">
                <a:sym typeface="Wingdings" panose="05000000000000000000" pitchFamily="2" charset="2"/>
              </a:rPr>
              <a:t>analysed</a:t>
            </a:r>
            <a:r>
              <a:rPr lang="nl-NL" i="1" dirty="0" smtClean="0">
                <a:sym typeface="Wingdings" panose="05000000000000000000" pitchFamily="2" charset="2"/>
              </a:rPr>
              <a:t> </a:t>
            </a:r>
            <a:r>
              <a:rPr lang="nl-NL" i="1" dirty="0" err="1" smtClean="0">
                <a:sym typeface="Wingdings" panose="05000000000000000000" pitchFamily="2" charset="2"/>
              </a:rPr>
              <a:t>and</a:t>
            </a:r>
            <a:r>
              <a:rPr lang="nl-NL" i="1" dirty="0" smtClean="0">
                <a:sym typeface="Wingdings" panose="05000000000000000000" pitchFamily="2" charset="2"/>
              </a:rPr>
              <a:t> </a:t>
            </a:r>
            <a:r>
              <a:rPr lang="nl-NL" i="1" dirty="0" err="1" smtClean="0">
                <a:sym typeface="Wingdings" panose="05000000000000000000" pitchFamily="2" charset="2"/>
              </a:rPr>
              <a:t>literature</a:t>
            </a:r>
            <a:r>
              <a:rPr lang="nl-NL" i="1" dirty="0" smtClean="0">
                <a:sym typeface="Wingdings" panose="05000000000000000000" pitchFamily="2" charset="2"/>
              </a:rPr>
              <a:t> is </a:t>
            </a:r>
            <a:r>
              <a:rPr lang="nl-NL" i="1" dirty="0" err="1" smtClean="0">
                <a:sym typeface="Wingdings" panose="05000000000000000000" pitchFamily="2" charset="2"/>
              </a:rPr>
              <a:t>searched</a:t>
            </a:r>
            <a:r>
              <a:rPr lang="nl-NL" i="1" dirty="0" smtClean="0">
                <a:sym typeface="Wingdings" panose="05000000000000000000" pitchFamily="2" charset="2"/>
              </a:rPr>
              <a:t> </a:t>
            </a:r>
            <a:r>
              <a:rPr lang="nl-NL" i="1" dirty="0" err="1" smtClean="0">
                <a:sym typeface="Wingdings" panose="05000000000000000000" pitchFamily="2" charset="2"/>
              </a:rPr>
              <a:t>and</a:t>
            </a:r>
            <a:r>
              <a:rPr lang="nl-NL" i="1" dirty="0" smtClean="0">
                <a:sym typeface="Wingdings" panose="05000000000000000000" pitchFamily="2" charset="2"/>
              </a:rPr>
              <a:t> </a:t>
            </a:r>
            <a:r>
              <a:rPr lang="nl-NL" i="1" dirty="0" err="1" smtClean="0">
                <a:sym typeface="Wingdings" panose="05000000000000000000" pitchFamily="2" charset="2"/>
              </a:rPr>
              <a:t>used</a:t>
            </a:r>
            <a:r>
              <a:rPr lang="nl-NL" i="1" dirty="0" smtClean="0">
                <a:sym typeface="Wingdings" panose="05000000000000000000" pitchFamily="2" charset="2"/>
              </a:rPr>
              <a:t> </a:t>
            </a:r>
            <a:r>
              <a:rPr lang="nl-NL" i="1" dirty="0" err="1" smtClean="0">
                <a:sym typeface="Wingdings" panose="05000000000000000000" pitchFamily="2" charset="2"/>
              </a:rPr>
              <a:t>to</a:t>
            </a:r>
            <a:r>
              <a:rPr lang="nl-NL" i="1" dirty="0" smtClean="0">
                <a:sym typeface="Wingdings" panose="05000000000000000000" pitchFamily="2" charset="2"/>
              </a:rPr>
              <a:t> </a:t>
            </a:r>
            <a:r>
              <a:rPr lang="nl-NL" i="1" dirty="0" err="1" smtClean="0">
                <a:sym typeface="Wingdings" panose="05000000000000000000" pitchFamily="2" charset="2"/>
              </a:rPr>
              <a:t>establish</a:t>
            </a:r>
            <a:r>
              <a:rPr lang="nl-NL" i="1" dirty="0" smtClean="0">
                <a:sym typeface="Wingdings" panose="05000000000000000000" pitchFamily="2" charset="2"/>
              </a:rPr>
              <a:t> a </a:t>
            </a:r>
            <a:r>
              <a:rPr lang="nl-NL" i="1" dirty="0" err="1" smtClean="0">
                <a:sym typeface="Wingdings" panose="05000000000000000000" pitchFamily="2" charset="2"/>
              </a:rPr>
              <a:t>framework</a:t>
            </a:r>
            <a:r>
              <a:rPr lang="nl-NL" i="1" dirty="0" smtClean="0">
                <a:sym typeface="Wingdings" panose="05000000000000000000" pitchFamily="2" charset="2"/>
              </a:rPr>
              <a:t> </a:t>
            </a:r>
            <a:r>
              <a:rPr lang="nl-NL" i="1" dirty="0" err="1" smtClean="0">
                <a:sym typeface="Wingdings" panose="05000000000000000000" pitchFamily="2" charset="2"/>
              </a:rPr>
              <a:t>regarding</a:t>
            </a:r>
            <a:r>
              <a:rPr lang="nl-NL" i="1" dirty="0" smtClean="0">
                <a:sym typeface="Wingdings" panose="05000000000000000000" pitchFamily="2" charset="2"/>
              </a:rPr>
              <a:t> </a:t>
            </a:r>
            <a:r>
              <a:rPr lang="nl-NL" i="1" dirty="0" err="1" smtClean="0">
                <a:sym typeface="Wingdings" panose="05000000000000000000" pitchFamily="2" charset="2"/>
              </a:rPr>
              <a:t>the</a:t>
            </a:r>
            <a:r>
              <a:rPr lang="nl-NL" i="1" dirty="0" smtClean="0">
                <a:sym typeface="Wingdings" panose="05000000000000000000" pitchFamily="2" charset="2"/>
              </a:rPr>
              <a:t> subject of </a:t>
            </a:r>
            <a:r>
              <a:rPr lang="nl-NL" i="1" dirty="0" err="1" smtClean="0">
                <a:sym typeface="Wingdings" panose="05000000000000000000" pitchFamily="2" charset="2"/>
              </a:rPr>
              <a:t>the</a:t>
            </a:r>
            <a:r>
              <a:rPr lang="nl-NL" i="1" dirty="0" smtClean="0">
                <a:sym typeface="Wingdings" panose="05000000000000000000" pitchFamily="2" charset="2"/>
              </a:rPr>
              <a:t> CPO</a:t>
            </a:r>
            <a:endParaRPr lang="nl-NL" dirty="0" smtClean="0">
              <a:sym typeface="Wingdings" panose="05000000000000000000" pitchFamily="2" charset="2"/>
            </a:endParaRPr>
          </a:p>
          <a:p>
            <a:pPr>
              <a:buAutoNum type="arabicPeriod"/>
            </a:pPr>
            <a:r>
              <a:rPr lang="nl-NL" dirty="0" smtClean="0">
                <a:sym typeface="Wingdings" panose="05000000000000000000" pitchFamily="2" charset="2"/>
              </a:rPr>
              <a:t>Design – </a:t>
            </a:r>
            <a:r>
              <a:rPr lang="nl-NL" i="1" dirty="0" err="1" smtClean="0">
                <a:sym typeface="Wingdings" panose="05000000000000000000" pitchFamily="2" charset="2"/>
              </a:rPr>
              <a:t>Working</a:t>
            </a:r>
            <a:r>
              <a:rPr lang="nl-NL" i="1" dirty="0" smtClean="0">
                <a:sym typeface="Wingdings" panose="05000000000000000000" pitchFamily="2" charset="2"/>
              </a:rPr>
              <a:t> out </a:t>
            </a:r>
            <a:r>
              <a:rPr lang="nl-NL" i="1" dirty="0" err="1" smtClean="0">
                <a:sym typeface="Wingdings" panose="05000000000000000000" pitchFamily="2" charset="2"/>
              </a:rPr>
              <a:t>the</a:t>
            </a:r>
            <a:r>
              <a:rPr lang="nl-NL" i="1" dirty="0" smtClean="0">
                <a:sym typeface="Wingdings" panose="05000000000000000000" pitchFamily="2" charset="2"/>
              </a:rPr>
              <a:t> </a:t>
            </a:r>
            <a:r>
              <a:rPr lang="nl-NL" i="1" dirty="0" err="1" smtClean="0">
                <a:sym typeface="Wingdings" panose="05000000000000000000" pitchFamily="2" charset="2"/>
              </a:rPr>
              <a:t>framework</a:t>
            </a:r>
            <a:r>
              <a:rPr lang="nl-NL" i="1" dirty="0" smtClean="0">
                <a:sym typeface="Wingdings" panose="05000000000000000000" pitchFamily="2" charset="2"/>
              </a:rPr>
              <a:t> </a:t>
            </a:r>
            <a:r>
              <a:rPr lang="nl-NL" i="1" dirty="0" err="1" smtClean="0">
                <a:sym typeface="Wingdings" panose="05000000000000000000" pitchFamily="2" charset="2"/>
              </a:rPr>
              <a:t>into</a:t>
            </a:r>
            <a:r>
              <a:rPr lang="nl-NL" i="1" dirty="0" smtClean="0">
                <a:sym typeface="Wingdings" panose="05000000000000000000" pitchFamily="2" charset="2"/>
              </a:rPr>
              <a:t> </a:t>
            </a:r>
            <a:r>
              <a:rPr lang="nl-NL" i="1" dirty="0" err="1" smtClean="0">
                <a:sym typeface="Wingdings" panose="05000000000000000000" pitchFamily="2" charset="2"/>
              </a:rPr>
              <a:t>an</a:t>
            </a:r>
            <a:r>
              <a:rPr lang="nl-NL" i="1" dirty="0" smtClean="0">
                <a:sym typeface="Wingdings" panose="05000000000000000000" pitchFamily="2" charset="2"/>
              </a:rPr>
              <a:t> </a:t>
            </a:r>
            <a:r>
              <a:rPr lang="nl-NL" i="1" dirty="0" err="1" smtClean="0">
                <a:sym typeface="Wingdings" panose="05000000000000000000" pitchFamily="2" charset="2"/>
              </a:rPr>
              <a:t>intervention</a:t>
            </a:r>
            <a:r>
              <a:rPr lang="nl-NL" i="1" dirty="0" smtClean="0">
                <a:sym typeface="Wingdings" panose="05000000000000000000" pitchFamily="2" charset="2"/>
              </a:rPr>
              <a:t> </a:t>
            </a:r>
            <a:endParaRPr lang="nl-NL" dirty="0" smtClean="0">
              <a:sym typeface="Wingdings" panose="05000000000000000000" pitchFamily="2" charset="2"/>
            </a:endParaRPr>
          </a:p>
          <a:p>
            <a:pPr>
              <a:buAutoNum type="arabicPeriod"/>
            </a:pPr>
            <a:r>
              <a:rPr lang="nl-NL" dirty="0" smtClean="0">
                <a:sym typeface="Wingdings" panose="05000000000000000000" pitchFamily="2" charset="2"/>
              </a:rPr>
              <a:t>Evaluation – </a:t>
            </a:r>
            <a:r>
              <a:rPr lang="nl-NL" i="1" dirty="0" err="1" smtClean="0">
                <a:sym typeface="Wingdings" panose="05000000000000000000" pitchFamily="2" charset="2"/>
              </a:rPr>
              <a:t>the</a:t>
            </a:r>
            <a:r>
              <a:rPr lang="nl-NL" i="1" dirty="0" smtClean="0">
                <a:sym typeface="Wingdings" panose="05000000000000000000" pitchFamily="2" charset="2"/>
              </a:rPr>
              <a:t> </a:t>
            </a:r>
            <a:r>
              <a:rPr lang="nl-NL" i="1" dirty="0" err="1" smtClean="0">
                <a:sym typeface="Wingdings" panose="05000000000000000000" pitchFamily="2" charset="2"/>
              </a:rPr>
              <a:t>implemented</a:t>
            </a:r>
            <a:r>
              <a:rPr lang="nl-NL" i="1" dirty="0" smtClean="0">
                <a:sym typeface="Wingdings" panose="05000000000000000000" pitchFamily="2" charset="2"/>
              </a:rPr>
              <a:t> </a:t>
            </a:r>
            <a:r>
              <a:rPr lang="nl-NL" i="1" dirty="0" err="1" smtClean="0">
                <a:sym typeface="Wingdings" panose="05000000000000000000" pitchFamily="2" charset="2"/>
              </a:rPr>
              <a:t>intervention</a:t>
            </a:r>
            <a:r>
              <a:rPr lang="nl-NL" i="1" dirty="0" smtClean="0">
                <a:sym typeface="Wingdings" panose="05000000000000000000" pitchFamily="2" charset="2"/>
              </a:rPr>
              <a:t> is </a:t>
            </a:r>
            <a:r>
              <a:rPr lang="nl-NL" i="1" dirty="0" err="1" smtClean="0">
                <a:sym typeface="Wingdings" panose="05000000000000000000" pitchFamily="2" charset="2"/>
              </a:rPr>
              <a:t>evaluated</a:t>
            </a:r>
            <a:r>
              <a:rPr lang="nl-NL" i="1" dirty="0" smtClean="0">
                <a:sym typeface="Wingdings" panose="05000000000000000000" pitchFamily="2" charset="2"/>
              </a:rPr>
              <a:t> in </a:t>
            </a:r>
            <a:r>
              <a:rPr lang="nl-NL" i="1" dirty="0" err="1" smtClean="0">
                <a:sym typeface="Wingdings" panose="05000000000000000000" pitchFamily="2" charset="2"/>
              </a:rPr>
              <a:t>its</a:t>
            </a:r>
            <a:r>
              <a:rPr lang="nl-NL" i="1" dirty="0" smtClean="0">
                <a:sym typeface="Wingdings" panose="05000000000000000000" pitchFamily="2" charset="2"/>
              </a:rPr>
              <a:t> </a:t>
            </a:r>
            <a:r>
              <a:rPr lang="nl-NL" i="1" dirty="0" err="1" smtClean="0">
                <a:sym typeface="Wingdings" panose="05000000000000000000" pitchFamily="2" charset="2"/>
              </a:rPr>
              <a:t>effectiveness</a:t>
            </a:r>
            <a:r>
              <a:rPr lang="nl-NL" i="1" dirty="0" smtClean="0">
                <a:sym typeface="Wingdings" panose="05000000000000000000" pitchFamily="2" charset="2"/>
              </a:rPr>
              <a:t> </a:t>
            </a:r>
            <a:r>
              <a:rPr lang="nl-NL" i="1" dirty="0" err="1" smtClean="0">
                <a:sym typeface="Wingdings" panose="05000000000000000000" pitchFamily="2" charset="2"/>
              </a:rPr>
              <a:t>by</a:t>
            </a:r>
            <a:r>
              <a:rPr lang="nl-NL" i="1" dirty="0" smtClean="0">
                <a:sym typeface="Wingdings" panose="05000000000000000000" pitchFamily="2" charset="2"/>
              </a:rPr>
              <a:t> </a:t>
            </a:r>
            <a:r>
              <a:rPr lang="nl-NL" i="1" dirty="0" err="1" smtClean="0">
                <a:sym typeface="Wingdings" panose="05000000000000000000" pitchFamily="2" charset="2"/>
              </a:rPr>
              <a:t>using</a:t>
            </a:r>
            <a:r>
              <a:rPr lang="nl-NL" i="1" dirty="0" smtClean="0">
                <a:sym typeface="Wingdings" panose="05000000000000000000" pitchFamily="2" charset="2"/>
              </a:rPr>
              <a:t> data </a:t>
            </a:r>
            <a:r>
              <a:rPr lang="nl-NL" i="1" dirty="0" err="1" smtClean="0">
                <a:sym typeface="Wingdings" panose="05000000000000000000" pitchFamily="2" charset="2"/>
              </a:rPr>
              <a:t>and</a:t>
            </a:r>
            <a:r>
              <a:rPr lang="nl-NL" i="1" dirty="0" smtClean="0">
                <a:sym typeface="Wingdings" panose="05000000000000000000" pitchFamily="2" charset="2"/>
              </a:rPr>
              <a:t> </a:t>
            </a:r>
            <a:r>
              <a:rPr lang="nl-NL" i="1" dirty="0" err="1" smtClean="0">
                <a:sym typeface="Wingdings" panose="05000000000000000000" pitchFamily="2" charset="2"/>
              </a:rPr>
              <a:t>literature</a:t>
            </a:r>
            <a:endParaRPr lang="nl-NL" dirty="0"/>
          </a:p>
        </p:txBody>
      </p:sp>
    </p:spTree>
    <p:extLst>
      <p:ext uri="{BB962C8B-B14F-4D97-AF65-F5344CB8AC3E}">
        <p14:creationId xmlns:p14="http://schemas.microsoft.com/office/powerpoint/2010/main" val="17215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Research Question(s)</a:t>
            </a:r>
            <a:endParaRPr lang="nl-NL" dirty="0"/>
          </a:p>
        </p:txBody>
      </p:sp>
      <p:sp>
        <p:nvSpPr>
          <p:cNvPr id="3" name="Tijdelijke aanduiding voor inhoud 2"/>
          <p:cNvSpPr>
            <a:spLocks noGrp="1"/>
          </p:cNvSpPr>
          <p:nvPr>
            <p:ph idx="1"/>
          </p:nvPr>
        </p:nvSpPr>
        <p:spPr/>
        <p:txBody>
          <a:bodyPr/>
          <a:lstStyle/>
          <a:p>
            <a:pPr>
              <a:buAutoNum type="arabicPeriod"/>
            </a:pPr>
            <a:r>
              <a:rPr lang="nl-NL" dirty="0" smtClean="0"/>
              <a:t>How do PLC’s </a:t>
            </a:r>
            <a:r>
              <a:rPr lang="nl-NL" dirty="0" err="1" smtClean="0"/>
              <a:t>engage</a:t>
            </a:r>
            <a:r>
              <a:rPr lang="nl-NL" dirty="0" smtClean="0"/>
              <a:t> in </a:t>
            </a:r>
            <a:r>
              <a:rPr lang="nl-NL" dirty="0" err="1" smtClean="0"/>
              <a:t>Reflective</a:t>
            </a:r>
            <a:r>
              <a:rPr lang="nl-NL" dirty="0" smtClean="0"/>
              <a:t> </a:t>
            </a:r>
            <a:r>
              <a:rPr lang="nl-NL" dirty="0" err="1" smtClean="0"/>
              <a:t>Dialogue</a:t>
            </a:r>
            <a:endParaRPr lang="nl-NL" dirty="0" smtClean="0"/>
          </a:p>
          <a:p>
            <a:pPr lvl="1">
              <a:buAutoNum type="arabicPeriod"/>
            </a:pPr>
            <a:r>
              <a:rPr lang="nl-NL" dirty="0" err="1" smtClean="0"/>
              <a:t>What</a:t>
            </a:r>
            <a:r>
              <a:rPr lang="nl-NL" dirty="0" smtClean="0"/>
              <a:t> is </a:t>
            </a:r>
            <a:r>
              <a:rPr lang="nl-NL" dirty="0" err="1" smtClean="0"/>
              <a:t>the</a:t>
            </a:r>
            <a:r>
              <a:rPr lang="nl-NL" dirty="0" smtClean="0"/>
              <a:t> </a:t>
            </a:r>
            <a:r>
              <a:rPr lang="nl-NL" dirty="0" err="1" smtClean="0"/>
              <a:t>role</a:t>
            </a:r>
            <a:r>
              <a:rPr lang="nl-NL" dirty="0" smtClean="0"/>
              <a:t> of </a:t>
            </a:r>
            <a:r>
              <a:rPr lang="nl-NL" dirty="0" err="1" smtClean="0"/>
              <a:t>experience</a:t>
            </a:r>
            <a:r>
              <a:rPr lang="nl-NL" dirty="0" smtClean="0"/>
              <a:t>/data/</a:t>
            </a:r>
            <a:r>
              <a:rPr lang="nl-NL" dirty="0" err="1" smtClean="0"/>
              <a:t>literature</a:t>
            </a:r>
            <a:r>
              <a:rPr lang="nl-NL" dirty="0" smtClean="0"/>
              <a:t> in PLC meetings?</a:t>
            </a:r>
          </a:p>
          <a:p>
            <a:pPr lvl="1">
              <a:buAutoNum type="arabicPeriod"/>
            </a:pPr>
            <a:r>
              <a:rPr lang="nl-NL" dirty="0" smtClean="0"/>
              <a:t>In </a:t>
            </a:r>
            <a:r>
              <a:rPr lang="nl-NL" dirty="0" err="1" smtClean="0"/>
              <a:t>which</a:t>
            </a:r>
            <a:r>
              <a:rPr lang="nl-NL" dirty="0" smtClean="0"/>
              <a:t> way are </a:t>
            </a:r>
            <a:r>
              <a:rPr lang="nl-NL" dirty="0" err="1" smtClean="0"/>
              <a:t>the</a:t>
            </a:r>
            <a:r>
              <a:rPr lang="nl-NL" dirty="0" smtClean="0"/>
              <a:t> </a:t>
            </a:r>
            <a:r>
              <a:rPr lang="nl-NL" dirty="0" err="1" smtClean="0"/>
              <a:t>elements</a:t>
            </a:r>
            <a:r>
              <a:rPr lang="nl-NL" dirty="0" smtClean="0"/>
              <a:t> of </a:t>
            </a:r>
            <a:r>
              <a:rPr lang="nl-NL" dirty="0" err="1" smtClean="0"/>
              <a:t>Reflective</a:t>
            </a:r>
            <a:r>
              <a:rPr lang="nl-NL" dirty="0" smtClean="0"/>
              <a:t> </a:t>
            </a:r>
            <a:r>
              <a:rPr lang="nl-NL" dirty="0" err="1" smtClean="0"/>
              <a:t>Questions</a:t>
            </a:r>
            <a:r>
              <a:rPr lang="nl-NL" dirty="0" smtClean="0"/>
              <a:t> present in PLC meetings?</a:t>
            </a:r>
          </a:p>
          <a:p>
            <a:pPr lvl="1">
              <a:buFont typeface="Wingdings 3" charset="2"/>
              <a:buAutoNum type="arabicPeriod"/>
            </a:pPr>
            <a:r>
              <a:rPr lang="nl-NL" dirty="0"/>
              <a:t>In </a:t>
            </a:r>
            <a:r>
              <a:rPr lang="nl-NL" dirty="0" err="1"/>
              <a:t>which</a:t>
            </a:r>
            <a:r>
              <a:rPr lang="nl-NL" dirty="0"/>
              <a:t> way are </a:t>
            </a:r>
            <a:r>
              <a:rPr lang="nl-NL" dirty="0" err="1"/>
              <a:t>the</a:t>
            </a:r>
            <a:r>
              <a:rPr lang="nl-NL" dirty="0"/>
              <a:t> </a:t>
            </a:r>
            <a:r>
              <a:rPr lang="nl-NL" dirty="0" err="1"/>
              <a:t>elements</a:t>
            </a:r>
            <a:r>
              <a:rPr lang="nl-NL" dirty="0"/>
              <a:t> of </a:t>
            </a:r>
            <a:r>
              <a:rPr lang="nl-NL" dirty="0" err="1"/>
              <a:t>Reflective</a:t>
            </a:r>
            <a:r>
              <a:rPr lang="nl-NL" dirty="0"/>
              <a:t> </a:t>
            </a:r>
            <a:r>
              <a:rPr lang="nl-NL" dirty="0" smtClean="0"/>
              <a:t>Subjects </a:t>
            </a:r>
            <a:r>
              <a:rPr lang="nl-NL" dirty="0"/>
              <a:t>present in PLC meetings?</a:t>
            </a:r>
          </a:p>
          <a:p>
            <a:pPr lvl="1">
              <a:buAutoNum type="arabicPeriod"/>
            </a:pPr>
            <a:endParaRPr lang="nl-NL" dirty="0" smtClean="0"/>
          </a:p>
          <a:p>
            <a:pPr marL="457200" lvl="1" indent="0">
              <a:buNone/>
            </a:pPr>
            <a:endParaRPr lang="nl-NL" dirty="0"/>
          </a:p>
        </p:txBody>
      </p:sp>
    </p:spTree>
    <p:extLst>
      <p:ext uri="{BB962C8B-B14F-4D97-AF65-F5344CB8AC3E}">
        <p14:creationId xmlns:p14="http://schemas.microsoft.com/office/powerpoint/2010/main" val="3187322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Method</a:t>
            </a:r>
            <a:endParaRPr lang="nl-NL" dirty="0"/>
          </a:p>
        </p:txBody>
      </p:sp>
      <p:sp>
        <p:nvSpPr>
          <p:cNvPr id="3" name="Tijdelijke aanduiding voor inhoud 2"/>
          <p:cNvSpPr>
            <a:spLocks noGrp="1"/>
          </p:cNvSpPr>
          <p:nvPr>
            <p:ph idx="1"/>
          </p:nvPr>
        </p:nvSpPr>
        <p:spPr/>
        <p:txBody>
          <a:bodyPr>
            <a:normAutofit/>
          </a:bodyPr>
          <a:lstStyle/>
          <a:p>
            <a:pPr>
              <a:buFont typeface="Arial" panose="020B0604020202020204" pitchFamily="34" charset="0"/>
              <a:buChar char="•"/>
            </a:pPr>
            <a:r>
              <a:rPr lang="nl-NL" dirty="0" err="1" smtClean="0"/>
              <a:t>Quantitative</a:t>
            </a:r>
            <a:r>
              <a:rPr lang="nl-NL" dirty="0" smtClean="0"/>
              <a:t> Questionnaire (Hipp &amp; Huffman, 2010) </a:t>
            </a:r>
            <a:r>
              <a:rPr lang="nl-NL" dirty="0" err="1" smtClean="0"/>
              <a:t>to</a:t>
            </a:r>
            <a:r>
              <a:rPr lang="nl-NL" dirty="0" smtClean="0"/>
              <a:t> select </a:t>
            </a:r>
            <a:r>
              <a:rPr lang="nl-NL" dirty="0" err="1" smtClean="0"/>
              <a:t>four</a:t>
            </a:r>
            <a:r>
              <a:rPr lang="nl-NL" dirty="0" smtClean="0"/>
              <a:t> PLC’s</a:t>
            </a:r>
          </a:p>
          <a:p>
            <a:pPr>
              <a:buFont typeface="Arial" panose="020B0604020202020204" pitchFamily="34" charset="0"/>
              <a:buChar char="•"/>
            </a:pPr>
            <a:endParaRPr lang="nl-NL" dirty="0"/>
          </a:p>
          <a:p>
            <a:pPr>
              <a:buFont typeface="Arial" panose="020B0604020202020204" pitchFamily="34" charset="0"/>
              <a:buChar char="•"/>
            </a:pPr>
            <a:r>
              <a:rPr lang="nl-NL" b="1" dirty="0" smtClean="0"/>
              <a:t>Instrumentation:</a:t>
            </a:r>
          </a:p>
          <a:p>
            <a:pPr lvl="1">
              <a:buFont typeface="Arial" panose="020B0604020202020204" pitchFamily="34" charset="0"/>
              <a:buChar char="•"/>
            </a:pPr>
            <a:r>
              <a:rPr lang="nl-NL" dirty="0"/>
              <a:t>Interview</a:t>
            </a:r>
          </a:p>
          <a:p>
            <a:pPr lvl="1">
              <a:buFont typeface="Arial" panose="020B0604020202020204" pitchFamily="34" charset="0"/>
              <a:buChar char="•"/>
            </a:pPr>
            <a:r>
              <a:rPr lang="nl-NL" dirty="0" smtClean="0"/>
              <a:t>Document </a:t>
            </a:r>
            <a:r>
              <a:rPr lang="nl-NL" dirty="0"/>
              <a:t>Analysis of CPO </a:t>
            </a:r>
            <a:r>
              <a:rPr lang="nl-NL" dirty="0" err="1"/>
              <a:t>and</a:t>
            </a:r>
            <a:r>
              <a:rPr lang="nl-NL" dirty="0"/>
              <a:t> </a:t>
            </a:r>
            <a:r>
              <a:rPr lang="nl-NL" dirty="0" smtClean="0"/>
              <a:t>PRO</a:t>
            </a:r>
          </a:p>
          <a:p>
            <a:pPr lvl="1">
              <a:buFont typeface="Arial" panose="020B0604020202020204" pitchFamily="34" charset="0"/>
              <a:buChar char="•"/>
            </a:pPr>
            <a:r>
              <a:rPr lang="nl-NL" dirty="0" err="1" smtClean="0"/>
              <a:t>Codescheme</a:t>
            </a:r>
            <a:r>
              <a:rPr lang="nl-NL" dirty="0" smtClean="0"/>
              <a:t> </a:t>
            </a:r>
            <a:r>
              <a:rPr lang="nl-NL" dirty="0" err="1" smtClean="0"/>
              <a:t>to</a:t>
            </a:r>
            <a:r>
              <a:rPr lang="nl-NL" dirty="0" smtClean="0"/>
              <a:t> analyse interview</a:t>
            </a:r>
            <a:endParaRPr lang="nl-NL" dirty="0"/>
          </a:p>
          <a:p>
            <a:pPr>
              <a:buFont typeface="Arial" panose="020B0604020202020204" pitchFamily="34" charset="0"/>
              <a:buChar char="•"/>
            </a:pPr>
            <a:r>
              <a:rPr lang="nl-NL" b="1" dirty="0" err="1" smtClean="0"/>
              <a:t>Respondents</a:t>
            </a:r>
            <a:r>
              <a:rPr lang="nl-NL" b="1" dirty="0" smtClean="0"/>
              <a:t>: </a:t>
            </a:r>
          </a:p>
          <a:p>
            <a:pPr lvl="1">
              <a:buFont typeface="Arial" panose="020B0604020202020204" pitchFamily="34" charset="0"/>
              <a:buChar char="•"/>
            </a:pPr>
            <a:r>
              <a:rPr lang="nl-NL" dirty="0" smtClean="0"/>
              <a:t>4 MLI </a:t>
            </a:r>
            <a:r>
              <a:rPr lang="nl-NL" dirty="0" err="1" smtClean="0"/>
              <a:t>students</a:t>
            </a:r>
            <a:r>
              <a:rPr lang="nl-NL" dirty="0" smtClean="0"/>
              <a:t> </a:t>
            </a:r>
            <a:r>
              <a:rPr lang="nl-NL" dirty="0" err="1" smtClean="0"/>
              <a:t>documents</a:t>
            </a:r>
            <a:r>
              <a:rPr lang="nl-NL" dirty="0" smtClean="0"/>
              <a:t> CPO </a:t>
            </a:r>
            <a:r>
              <a:rPr lang="nl-NL" dirty="0" err="1" smtClean="0"/>
              <a:t>and</a:t>
            </a:r>
            <a:r>
              <a:rPr lang="nl-NL" dirty="0" smtClean="0"/>
              <a:t> PRO </a:t>
            </a:r>
          </a:p>
          <a:p>
            <a:pPr lvl="1">
              <a:buFont typeface="Arial" panose="020B0604020202020204" pitchFamily="34" charset="0"/>
              <a:buChar char="•"/>
            </a:pPr>
            <a:r>
              <a:rPr lang="nl-NL" dirty="0" smtClean="0"/>
              <a:t>7 (Duo interview MLI student </a:t>
            </a:r>
            <a:r>
              <a:rPr lang="nl-NL" dirty="0" err="1" smtClean="0"/>
              <a:t>and</a:t>
            </a:r>
            <a:r>
              <a:rPr lang="nl-NL" dirty="0" smtClean="0"/>
              <a:t> </a:t>
            </a:r>
            <a:r>
              <a:rPr lang="nl-NL" dirty="0" err="1" smtClean="0"/>
              <a:t>Colleague</a:t>
            </a:r>
            <a:r>
              <a:rPr lang="nl-NL" dirty="0" smtClean="0"/>
              <a:t>) </a:t>
            </a:r>
          </a:p>
          <a:p>
            <a:pPr lvl="1">
              <a:buFont typeface="Arial" panose="020B0604020202020204" pitchFamily="34" charset="0"/>
              <a:buChar char="•"/>
            </a:pPr>
            <a:r>
              <a:rPr lang="nl-NL" dirty="0" err="1" smtClean="0"/>
              <a:t>Substantial</a:t>
            </a:r>
            <a:r>
              <a:rPr lang="nl-NL" dirty="0" smtClean="0"/>
              <a:t> </a:t>
            </a:r>
            <a:r>
              <a:rPr lang="nl-NL" dirty="0" err="1" smtClean="0"/>
              <a:t>Interrater</a:t>
            </a:r>
            <a:r>
              <a:rPr lang="nl-NL" dirty="0" smtClean="0"/>
              <a:t> </a:t>
            </a:r>
            <a:r>
              <a:rPr lang="nl-NL" dirty="0" err="1" smtClean="0"/>
              <a:t>Reliability</a:t>
            </a:r>
            <a:r>
              <a:rPr lang="nl-NL" dirty="0" smtClean="0"/>
              <a:t> of </a:t>
            </a:r>
            <a:r>
              <a:rPr lang="en-GB" dirty="0" smtClean="0"/>
              <a:t>κ = 0.781 (Sim &amp; Wright, 2005)</a:t>
            </a:r>
            <a:endParaRPr lang="nl-NL" dirty="0"/>
          </a:p>
          <a:p>
            <a:pPr marL="0" indent="0">
              <a:buNone/>
            </a:pPr>
            <a:endParaRPr lang="nl-NL" dirty="0"/>
          </a:p>
        </p:txBody>
      </p:sp>
    </p:spTree>
    <p:extLst>
      <p:ext uri="{BB962C8B-B14F-4D97-AF65-F5344CB8AC3E}">
        <p14:creationId xmlns:p14="http://schemas.microsoft.com/office/powerpoint/2010/main" val="956533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Results</a:t>
            </a:r>
            <a:r>
              <a:rPr lang="nl-NL" dirty="0" smtClean="0"/>
              <a:t>:</a:t>
            </a:r>
            <a:br>
              <a:rPr lang="nl-NL" dirty="0" smtClean="0"/>
            </a:br>
            <a:r>
              <a:rPr lang="nl-NL" dirty="0" smtClean="0"/>
              <a:t>Case #1 </a:t>
            </a:r>
            <a:r>
              <a:rPr lang="nl-NL" dirty="0" err="1" smtClean="0"/>
              <a:t>Self-Direction</a:t>
            </a:r>
            <a:endParaRPr lang="nl-NL" dirty="0"/>
          </a:p>
        </p:txBody>
      </p:sp>
      <p:sp>
        <p:nvSpPr>
          <p:cNvPr id="3" name="Tijdelijke aanduiding voor inhoud 2"/>
          <p:cNvSpPr>
            <a:spLocks noGrp="1"/>
          </p:cNvSpPr>
          <p:nvPr>
            <p:ph idx="1"/>
          </p:nvPr>
        </p:nvSpPr>
        <p:spPr/>
        <p:txBody>
          <a:bodyPr/>
          <a:lstStyle/>
          <a:p>
            <a:pPr marL="0" indent="0">
              <a:buNone/>
            </a:pPr>
            <a:r>
              <a:rPr lang="nl-NL" dirty="0" err="1" smtClean="0"/>
              <a:t>Number</a:t>
            </a:r>
            <a:r>
              <a:rPr lang="nl-NL" dirty="0" smtClean="0"/>
              <a:t> of PLC-members: </a:t>
            </a:r>
            <a:r>
              <a:rPr lang="nl-NL" b="1" dirty="0" smtClean="0"/>
              <a:t>5</a:t>
            </a:r>
          </a:p>
          <a:p>
            <a:pPr marL="0" indent="0">
              <a:buNone/>
            </a:pPr>
            <a:r>
              <a:rPr lang="nl-NL" b="1" dirty="0" smtClean="0"/>
              <a:t>Goal: </a:t>
            </a:r>
            <a:r>
              <a:rPr lang="nl-NL" dirty="0" err="1" smtClean="0"/>
              <a:t>Develop</a:t>
            </a:r>
            <a:r>
              <a:rPr lang="nl-NL" dirty="0" smtClean="0"/>
              <a:t> </a:t>
            </a:r>
            <a:r>
              <a:rPr lang="nl-NL" dirty="0" err="1" smtClean="0"/>
              <a:t>an</a:t>
            </a:r>
            <a:r>
              <a:rPr lang="nl-NL" dirty="0" smtClean="0"/>
              <a:t> instrument </a:t>
            </a:r>
            <a:r>
              <a:rPr lang="nl-NL" dirty="0" err="1" smtClean="0"/>
              <a:t>for</a:t>
            </a:r>
            <a:r>
              <a:rPr lang="nl-NL" dirty="0" smtClean="0"/>
              <a:t> </a:t>
            </a:r>
            <a:r>
              <a:rPr lang="nl-NL" dirty="0" err="1" smtClean="0"/>
              <a:t>self-directed</a:t>
            </a:r>
            <a:r>
              <a:rPr lang="nl-NL" dirty="0" smtClean="0"/>
              <a:t> </a:t>
            </a:r>
            <a:r>
              <a:rPr lang="nl-NL" dirty="0" err="1" smtClean="0"/>
              <a:t>learning</a:t>
            </a:r>
            <a:r>
              <a:rPr lang="nl-NL" dirty="0" smtClean="0"/>
              <a:t> </a:t>
            </a:r>
            <a:r>
              <a:rPr lang="nl-NL" dirty="0" err="1" smtClean="0"/>
              <a:t>for</a:t>
            </a:r>
            <a:r>
              <a:rPr lang="nl-NL" dirty="0" smtClean="0"/>
              <a:t> </a:t>
            </a:r>
            <a:r>
              <a:rPr lang="nl-NL" dirty="0" err="1" smtClean="0"/>
              <a:t>the</a:t>
            </a:r>
            <a:r>
              <a:rPr lang="nl-NL" dirty="0" smtClean="0"/>
              <a:t> </a:t>
            </a:r>
            <a:r>
              <a:rPr lang="nl-NL" dirty="0" err="1" smtClean="0"/>
              <a:t>students</a:t>
            </a:r>
            <a:r>
              <a:rPr lang="nl-NL" dirty="0" smtClean="0"/>
              <a:t> AND</a:t>
            </a:r>
          </a:p>
          <a:p>
            <a:pPr marL="0" indent="0">
              <a:buNone/>
            </a:pPr>
            <a:r>
              <a:rPr lang="nl-NL" dirty="0"/>
              <a:t>		</a:t>
            </a:r>
            <a:r>
              <a:rPr lang="nl-NL" dirty="0" err="1" smtClean="0"/>
              <a:t>to</a:t>
            </a:r>
            <a:r>
              <a:rPr lang="nl-NL" dirty="0" smtClean="0"/>
              <a:t> </a:t>
            </a:r>
            <a:r>
              <a:rPr lang="nl-NL" dirty="0" err="1" smtClean="0"/>
              <a:t>increase</a:t>
            </a:r>
            <a:r>
              <a:rPr lang="nl-NL" dirty="0" smtClean="0"/>
              <a:t> </a:t>
            </a:r>
            <a:r>
              <a:rPr lang="nl-NL" dirty="0" err="1" smtClean="0"/>
              <a:t>the</a:t>
            </a:r>
            <a:r>
              <a:rPr lang="nl-NL" dirty="0" smtClean="0"/>
              <a:t> </a:t>
            </a:r>
            <a:r>
              <a:rPr lang="nl-NL" dirty="0" err="1" smtClean="0"/>
              <a:t>knowledge</a:t>
            </a:r>
            <a:r>
              <a:rPr lang="nl-NL" dirty="0" smtClean="0"/>
              <a:t> base </a:t>
            </a:r>
            <a:r>
              <a:rPr lang="nl-NL" dirty="0" err="1" smtClean="0"/>
              <a:t>and</a:t>
            </a:r>
            <a:r>
              <a:rPr lang="nl-NL" dirty="0" smtClean="0"/>
              <a:t> </a:t>
            </a:r>
            <a:r>
              <a:rPr lang="nl-NL" dirty="0" err="1" smtClean="0"/>
              <a:t>the</a:t>
            </a:r>
            <a:r>
              <a:rPr lang="nl-NL" dirty="0" smtClean="0"/>
              <a:t> shared </a:t>
            </a:r>
            <a:r>
              <a:rPr lang="nl-NL" dirty="0" err="1" smtClean="0"/>
              <a:t>vision</a:t>
            </a:r>
            <a:r>
              <a:rPr lang="nl-NL" dirty="0" smtClean="0"/>
              <a:t> of </a:t>
            </a:r>
            <a:r>
              <a:rPr lang="nl-NL" dirty="0" err="1" smtClean="0"/>
              <a:t>the</a:t>
            </a:r>
            <a:r>
              <a:rPr lang="nl-NL" dirty="0" smtClean="0"/>
              <a:t> school</a:t>
            </a:r>
          </a:p>
          <a:p>
            <a:pPr marL="0" indent="0">
              <a:buNone/>
            </a:pPr>
            <a:r>
              <a:rPr lang="nl-NL" b="1" dirty="0" err="1" smtClean="0"/>
              <a:t>Facilitated</a:t>
            </a:r>
            <a:r>
              <a:rPr lang="nl-NL" b="1" dirty="0" smtClean="0"/>
              <a:t>: </a:t>
            </a:r>
            <a:r>
              <a:rPr lang="nl-NL" dirty="0" smtClean="0"/>
              <a:t>YES</a:t>
            </a:r>
            <a:endParaRPr lang="nl-NL" b="1" dirty="0" smtClean="0"/>
          </a:p>
          <a:p>
            <a:pPr marL="0" indent="0">
              <a:buNone/>
            </a:pPr>
            <a:r>
              <a:rPr lang="nl-NL" b="1" dirty="0" err="1" smtClean="0"/>
              <a:t>Effectiveness</a:t>
            </a:r>
            <a:r>
              <a:rPr lang="nl-NL" b="1" dirty="0" smtClean="0"/>
              <a:t>: </a:t>
            </a:r>
            <a:r>
              <a:rPr lang="nl-NL" dirty="0" smtClean="0"/>
              <a:t>POSITIVE</a:t>
            </a:r>
            <a:endParaRPr lang="nl-NL" dirty="0"/>
          </a:p>
        </p:txBody>
      </p:sp>
    </p:spTree>
    <p:extLst>
      <p:ext uri="{BB962C8B-B14F-4D97-AF65-F5344CB8AC3E}">
        <p14:creationId xmlns:p14="http://schemas.microsoft.com/office/powerpoint/2010/main" val="33756444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Case #1</a:t>
            </a:r>
            <a:br>
              <a:rPr lang="nl-NL" dirty="0" smtClean="0"/>
            </a:br>
            <a:r>
              <a:rPr lang="nl-NL" dirty="0" smtClean="0"/>
              <a:t>The </a:t>
            </a:r>
            <a:r>
              <a:rPr lang="nl-NL" dirty="0" err="1" smtClean="0"/>
              <a:t>Role</a:t>
            </a:r>
            <a:r>
              <a:rPr lang="nl-NL" dirty="0" smtClean="0"/>
              <a:t> of </a:t>
            </a:r>
            <a:r>
              <a:rPr lang="nl-NL" dirty="0" err="1" smtClean="0"/>
              <a:t>Experience</a:t>
            </a:r>
            <a:r>
              <a:rPr lang="nl-NL" dirty="0" smtClean="0"/>
              <a:t>, Data </a:t>
            </a:r>
            <a:r>
              <a:rPr lang="nl-NL" dirty="0" err="1" smtClean="0"/>
              <a:t>and</a:t>
            </a:r>
            <a:r>
              <a:rPr lang="nl-NL" dirty="0" smtClean="0"/>
              <a:t> </a:t>
            </a:r>
            <a:r>
              <a:rPr lang="nl-NL" dirty="0" err="1" smtClean="0"/>
              <a:t>Literature</a:t>
            </a:r>
            <a:endParaRPr lang="nl-NL" dirty="0"/>
          </a:p>
        </p:txBody>
      </p:sp>
      <p:graphicFrame>
        <p:nvGraphicFramePr>
          <p:cNvPr id="4" name="Tijdelijke aanduiding voor inhoud 3"/>
          <p:cNvGraphicFramePr>
            <a:graphicFrameLocks noGrp="1"/>
          </p:cNvGraphicFramePr>
          <p:nvPr>
            <p:ph idx="1"/>
          </p:nvPr>
        </p:nvGraphicFramePr>
        <p:xfrm>
          <a:off x="796194" y="2160588"/>
          <a:ext cx="8359649" cy="4010365"/>
        </p:xfrm>
        <a:graphic>
          <a:graphicData uri="http://schemas.openxmlformats.org/drawingml/2006/table">
            <a:tbl>
              <a:tblPr firstRow="1" firstCol="1" bandRow="1">
                <a:tableStyleId>{5C22544A-7EE6-4342-B048-85BDC9FD1C3A}</a:tableStyleId>
              </a:tblPr>
              <a:tblGrid>
                <a:gridCol w="1985073"/>
                <a:gridCol w="2153533"/>
                <a:gridCol w="2161298"/>
                <a:gridCol w="2059745"/>
              </a:tblGrid>
              <a:tr h="168759">
                <a:tc>
                  <a:txBody>
                    <a:bodyPr/>
                    <a:lstStyle/>
                    <a:p>
                      <a:pPr>
                        <a:lnSpc>
                          <a:spcPct val="107000"/>
                        </a:lnSpc>
                        <a:spcAft>
                          <a:spcPts val="0"/>
                        </a:spcAft>
                      </a:pPr>
                      <a:r>
                        <a:rPr lang="nl-NL" sz="1000" dirty="0">
                          <a:effectLst/>
                        </a:rPr>
                        <a:t> </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16" marR="64516" marT="0" marB="0"/>
                </a:tc>
                <a:tc>
                  <a:txBody>
                    <a:bodyPr/>
                    <a:lstStyle/>
                    <a:p>
                      <a:pPr>
                        <a:lnSpc>
                          <a:spcPct val="107000"/>
                        </a:lnSpc>
                        <a:spcAft>
                          <a:spcPts val="0"/>
                        </a:spcAft>
                      </a:pPr>
                      <a:r>
                        <a:rPr lang="nl-NL" sz="1000">
                          <a:effectLst/>
                        </a:rPr>
                        <a:t>Diagnosis</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64516" marR="64516" marT="0" marB="0"/>
                </a:tc>
                <a:tc>
                  <a:txBody>
                    <a:bodyPr/>
                    <a:lstStyle/>
                    <a:p>
                      <a:pPr>
                        <a:lnSpc>
                          <a:spcPct val="107000"/>
                        </a:lnSpc>
                        <a:spcAft>
                          <a:spcPts val="0"/>
                        </a:spcAft>
                      </a:pPr>
                      <a:r>
                        <a:rPr lang="nl-NL" sz="1000">
                          <a:effectLst/>
                        </a:rPr>
                        <a:t>Design </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64516" marR="64516" marT="0" marB="0"/>
                </a:tc>
                <a:tc>
                  <a:txBody>
                    <a:bodyPr/>
                    <a:lstStyle/>
                    <a:p>
                      <a:pPr>
                        <a:lnSpc>
                          <a:spcPct val="107000"/>
                        </a:lnSpc>
                        <a:spcAft>
                          <a:spcPts val="0"/>
                        </a:spcAft>
                      </a:pPr>
                      <a:r>
                        <a:rPr lang="nl-NL" sz="1000">
                          <a:effectLst/>
                        </a:rPr>
                        <a:t>Evaluation </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64516" marR="64516" marT="0" marB="0"/>
                </a:tc>
              </a:tr>
              <a:tr h="1012549">
                <a:tc>
                  <a:txBody>
                    <a:bodyPr/>
                    <a:lstStyle/>
                    <a:p>
                      <a:pPr>
                        <a:lnSpc>
                          <a:spcPct val="107000"/>
                        </a:lnSpc>
                        <a:spcAft>
                          <a:spcPts val="0"/>
                        </a:spcAft>
                      </a:pPr>
                      <a:r>
                        <a:rPr lang="nl-NL" sz="1000" dirty="0" err="1">
                          <a:effectLst/>
                        </a:rPr>
                        <a:t>Experience</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16" marR="64516" marT="0" marB="0"/>
                </a:tc>
                <a:tc>
                  <a:txBody>
                    <a:bodyPr/>
                    <a:lstStyle/>
                    <a:p>
                      <a:pPr>
                        <a:lnSpc>
                          <a:spcPct val="107000"/>
                        </a:lnSpc>
                        <a:spcAft>
                          <a:spcPts val="0"/>
                        </a:spcAft>
                      </a:pPr>
                      <a:r>
                        <a:rPr lang="nl-NL" sz="1000" dirty="0" err="1">
                          <a:effectLst/>
                        </a:rPr>
                        <a:t>Experience</a:t>
                      </a:r>
                      <a:r>
                        <a:rPr lang="nl-NL" sz="1000" dirty="0">
                          <a:effectLst/>
                        </a:rPr>
                        <a:t> of </a:t>
                      </a:r>
                      <a:r>
                        <a:rPr lang="nl-NL" sz="1000" dirty="0" err="1">
                          <a:effectLst/>
                        </a:rPr>
                        <a:t>the</a:t>
                      </a:r>
                      <a:r>
                        <a:rPr lang="nl-NL" sz="1000" dirty="0">
                          <a:effectLst/>
                        </a:rPr>
                        <a:t> </a:t>
                      </a:r>
                      <a:r>
                        <a:rPr lang="nl-NL" sz="1000" dirty="0" err="1">
                          <a:effectLst/>
                        </a:rPr>
                        <a:t>teachers</a:t>
                      </a:r>
                      <a:r>
                        <a:rPr lang="nl-NL" sz="1000" dirty="0">
                          <a:effectLst/>
                        </a:rPr>
                        <a:t> </a:t>
                      </a:r>
                      <a:r>
                        <a:rPr lang="nl-NL" sz="1000" dirty="0" err="1">
                          <a:effectLst/>
                        </a:rPr>
                        <a:t>to</a:t>
                      </a:r>
                      <a:r>
                        <a:rPr lang="nl-NL" sz="1000" dirty="0">
                          <a:effectLst/>
                        </a:rPr>
                        <a:t> </a:t>
                      </a:r>
                      <a:r>
                        <a:rPr lang="nl-NL" sz="1000" dirty="0" err="1">
                          <a:effectLst/>
                        </a:rPr>
                        <a:t>determine</a:t>
                      </a:r>
                      <a:r>
                        <a:rPr lang="nl-NL" sz="1000" dirty="0">
                          <a:effectLst/>
                        </a:rPr>
                        <a:t> </a:t>
                      </a:r>
                      <a:r>
                        <a:rPr lang="nl-NL" sz="1000" dirty="0" err="1">
                          <a:effectLst/>
                        </a:rPr>
                        <a:t>the</a:t>
                      </a:r>
                      <a:r>
                        <a:rPr lang="nl-NL" sz="1000" dirty="0">
                          <a:effectLst/>
                        </a:rPr>
                        <a:t> </a:t>
                      </a:r>
                      <a:r>
                        <a:rPr lang="nl-NL" sz="1000" dirty="0" err="1">
                          <a:effectLst/>
                        </a:rPr>
                        <a:t>problem</a:t>
                      </a:r>
                      <a:r>
                        <a:rPr lang="nl-NL" sz="1000" dirty="0">
                          <a:effectLst/>
                        </a:rPr>
                        <a:t> </a:t>
                      </a:r>
                      <a:r>
                        <a:rPr lang="nl-NL" sz="1000" dirty="0" err="1">
                          <a:effectLst/>
                        </a:rPr>
                        <a:t>regarding</a:t>
                      </a:r>
                      <a:r>
                        <a:rPr lang="nl-NL" sz="1000" dirty="0">
                          <a:effectLst/>
                        </a:rPr>
                        <a:t> </a:t>
                      </a:r>
                      <a:r>
                        <a:rPr lang="nl-NL" sz="1000" dirty="0" err="1">
                          <a:effectLst/>
                        </a:rPr>
                        <a:t>self-direction</a:t>
                      </a:r>
                      <a:r>
                        <a:rPr lang="nl-NL" sz="1000" dirty="0">
                          <a:effectLst/>
                        </a:rPr>
                        <a:t> in </a:t>
                      </a:r>
                      <a:r>
                        <a:rPr lang="nl-NL" sz="1000" dirty="0" err="1">
                          <a:effectLst/>
                        </a:rPr>
                        <a:t>students</a:t>
                      </a:r>
                      <a:r>
                        <a:rPr lang="nl-NL" sz="1000" dirty="0">
                          <a:effectLst/>
                        </a:rPr>
                        <a:t> AND </a:t>
                      </a:r>
                      <a:r>
                        <a:rPr lang="nl-NL" sz="1000" dirty="0" err="1">
                          <a:effectLst/>
                        </a:rPr>
                        <a:t>the</a:t>
                      </a:r>
                      <a:r>
                        <a:rPr lang="nl-NL" sz="1000" dirty="0">
                          <a:effectLst/>
                        </a:rPr>
                        <a:t> </a:t>
                      </a:r>
                      <a:r>
                        <a:rPr lang="nl-NL" sz="1000" dirty="0" err="1">
                          <a:effectLst/>
                        </a:rPr>
                        <a:t>collective</a:t>
                      </a:r>
                      <a:r>
                        <a:rPr lang="nl-NL" sz="1000" dirty="0">
                          <a:effectLst/>
                        </a:rPr>
                        <a:t> </a:t>
                      </a:r>
                      <a:r>
                        <a:rPr lang="nl-NL" sz="1000" dirty="0" err="1">
                          <a:effectLst/>
                        </a:rPr>
                        <a:t>learning</a:t>
                      </a:r>
                      <a:r>
                        <a:rPr lang="nl-NL" sz="1000" dirty="0">
                          <a:effectLst/>
                        </a:rPr>
                        <a:t> of </a:t>
                      </a:r>
                      <a:r>
                        <a:rPr lang="nl-NL" sz="1000" dirty="0" err="1">
                          <a:effectLst/>
                        </a:rPr>
                        <a:t>the</a:t>
                      </a:r>
                      <a:r>
                        <a:rPr lang="nl-NL" sz="1000" dirty="0">
                          <a:effectLst/>
                        </a:rPr>
                        <a:t> team</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16" marR="64516" marT="0" marB="0"/>
                </a:tc>
                <a:tc>
                  <a:txBody>
                    <a:bodyPr/>
                    <a:lstStyle/>
                    <a:p>
                      <a:pPr>
                        <a:lnSpc>
                          <a:spcPct val="107000"/>
                        </a:lnSpc>
                        <a:spcAft>
                          <a:spcPts val="0"/>
                        </a:spcAft>
                      </a:pPr>
                      <a:r>
                        <a:rPr lang="nl-NL" sz="1000">
                          <a:effectLst/>
                        </a:rPr>
                        <a:t>The pre-existing knowledge and/or gained experience of the teacher regarding education and/or the subject was found as being input in the PLC meetings in designing an approach of the intervention. </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64516" marR="64516" marT="0" marB="0"/>
                </a:tc>
                <a:tc>
                  <a:txBody>
                    <a:bodyPr/>
                    <a:lstStyle/>
                    <a:p>
                      <a:pPr>
                        <a:lnSpc>
                          <a:spcPct val="107000"/>
                        </a:lnSpc>
                        <a:spcAft>
                          <a:spcPts val="0"/>
                        </a:spcAft>
                      </a:pPr>
                      <a:r>
                        <a:rPr lang="nl-NL" sz="1000" dirty="0" err="1">
                          <a:effectLst/>
                        </a:rPr>
                        <a:t>Experience</a:t>
                      </a:r>
                      <a:r>
                        <a:rPr lang="nl-NL" sz="1000" dirty="0">
                          <a:effectLst/>
                        </a:rPr>
                        <a:t> of </a:t>
                      </a:r>
                      <a:r>
                        <a:rPr lang="nl-NL" sz="1000" dirty="0" err="1">
                          <a:effectLst/>
                        </a:rPr>
                        <a:t>the</a:t>
                      </a:r>
                      <a:r>
                        <a:rPr lang="nl-NL" sz="1000" dirty="0">
                          <a:effectLst/>
                        </a:rPr>
                        <a:t> </a:t>
                      </a:r>
                      <a:r>
                        <a:rPr lang="nl-NL" sz="1000" dirty="0" err="1">
                          <a:effectLst/>
                        </a:rPr>
                        <a:t>teachers</a:t>
                      </a:r>
                      <a:r>
                        <a:rPr lang="nl-NL" sz="1000" dirty="0">
                          <a:effectLst/>
                        </a:rPr>
                        <a:t> </a:t>
                      </a:r>
                      <a:r>
                        <a:rPr lang="nl-NL" sz="1000" dirty="0" err="1">
                          <a:effectLst/>
                        </a:rPr>
                        <a:t>regarding</a:t>
                      </a:r>
                      <a:r>
                        <a:rPr lang="nl-NL" sz="1000" dirty="0">
                          <a:effectLst/>
                        </a:rPr>
                        <a:t> </a:t>
                      </a:r>
                      <a:r>
                        <a:rPr lang="nl-NL" sz="1000" dirty="0" err="1">
                          <a:effectLst/>
                        </a:rPr>
                        <a:t>the</a:t>
                      </a:r>
                      <a:r>
                        <a:rPr lang="nl-NL" sz="1000" dirty="0">
                          <a:effectLst/>
                        </a:rPr>
                        <a:t> </a:t>
                      </a:r>
                      <a:r>
                        <a:rPr lang="nl-NL" sz="1000" dirty="0" err="1">
                          <a:effectLst/>
                        </a:rPr>
                        <a:t>execution</a:t>
                      </a:r>
                      <a:r>
                        <a:rPr lang="nl-NL" sz="1000" dirty="0">
                          <a:effectLst/>
                        </a:rPr>
                        <a:t> of </a:t>
                      </a:r>
                      <a:r>
                        <a:rPr lang="nl-NL" sz="1000" dirty="0" err="1">
                          <a:effectLst/>
                        </a:rPr>
                        <a:t>the</a:t>
                      </a:r>
                      <a:r>
                        <a:rPr lang="nl-NL" sz="1000" dirty="0">
                          <a:effectLst/>
                        </a:rPr>
                        <a:t> design AND </a:t>
                      </a:r>
                      <a:r>
                        <a:rPr lang="nl-NL" sz="1000" dirty="0" err="1">
                          <a:effectLst/>
                        </a:rPr>
                        <a:t>the</a:t>
                      </a:r>
                      <a:r>
                        <a:rPr lang="nl-NL" sz="1000" dirty="0">
                          <a:effectLst/>
                        </a:rPr>
                        <a:t> pre-</a:t>
                      </a:r>
                      <a:r>
                        <a:rPr lang="nl-NL" sz="1000" dirty="0" err="1">
                          <a:effectLst/>
                        </a:rPr>
                        <a:t>existing</a:t>
                      </a:r>
                      <a:r>
                        <a:rPr lang="nl-NL" sz="1000" dirty="0">
                          <a:effectLst/>
                        </a:rPr>
                        <a:t>/</a:t>
                      </a:r>
                      <a:r>
                        <a:rPr lang="nl-NL" sz="1000" dirty="0" err="1">
                          <a:effectLst/>
                        </a:rPr>
                        <a:t>gained</a:t>
                      </a:r>
                      <a:r>
                        <a:rPr lang="nl-NL" sz="1000" dirty="0">
                          <a:effectLst/>
                        </a:rPr>
                        <a:t> </a:t>
                      </a:r>
                      <a:r>
                        <a:rPr lang="nl-NL" sz="1000" dirty="0" err="1">
                          <a:effectLst/>
                        </a:rPr>
                        <a:t>experience</a:t>
                      </a:r>
                      <a:r>
                        <a:rPr lang="nl-NL" sz="1000" dirty="0">
                          <a:effectLst/>
                        </a:rPr>
                        <a:t> </a:t>
                      </a:r>
                      <a:r>
                        <a:rPr lang="nl-NL" sz="1000" dirty="0" err="1">
                          <a:effectLst/>
                        </a:rPr>
                        <a:t>regarding</a:t>
                      </a:r>
                      <a:r>
                        <a:rPr lang="nl-NL" sz="1000" dirty="0">
                          <a:effectLst/>
                        </a:rPr>
                        <a:t> </a:t>
                      </a:r>
                      <a:r>
                        <a:rPr lang="nl-NL" sz="1000" dirty="0" err="1">
                          <a:effectLst/>
                        </a:rPr>
                        <a:t>education</a:t>
                      </a:r>
                      <a:r>
                        <a:rPr lang="nl-NL" sz="1000" dirty="0">
                          <a:effectLst/>
                        </a:rPr>
                        <a:t>/</a:t>
                      </a:r>
                      <a:r>
                        <a:rPr lang="nl-NL" sz="1000" dirty="0" err="1">
                          <a:effectLst/>
                        </a:rPr>
                        <a:t>the</a:t>
                      </a:r>
                      <a:r>
                        <a:rPr lang="nl-NL" sz="1000" dirty="0">
                          <a:effectLst/>
                        </a:rPr>
                        <a:t> subject of </a:t>
                      </a:r>
                      <a:r>
                        <a:rPr lang="nl-NL" sz="1000" dirty="0" err="1">
                          <a:effectLst/>
                        </a:rPr>
                        <a:t>the</a:t>
                      </a:r>
                      <a:r>
                        <a:rPr lang="nl-NL" sz="1000" dirty="0">
                          <a:effectLst/>
                        </a:rPr>
                        <a:t> </a:t>
                      </a:r>
                      <a:r>
                        <a:rPr lang="nl-NL" sz="1000" dirty="0" err="1">
                          <a:effectLst/>
                        </a:rPr>
                        <a:t>intervention</a:t>
                      </a:r>
                      <a:r>
                        <a:rPr lang="nl-NL" sz="1000" dirty="0">
                          <a:effectLst/>
                        </a:rPr>
                        <a:t> </a:t>
                      </a:r>
                      <a:r>
                        <a:rPr lang="nl-NL" sz="1000" dirty="0" err="1">
                          <a:effectLst/>
                        </a:rPr>
                        <a:t>to</a:t>
                      </a:r>
                      <a:r>
                        <a:rPr lang="nl-NL" sz="1000" dirty="0">
                          <a:effectLst/>
                        </a:rPr>
                        <a:t> </a:t>
                      </a:r>
                      <a:r>
                        <a:rPr lang="nl-NL" sz="1000" dirty="0" err="1">
                          <a:effectLst/>
                        </a:rPr>
                        <a:t>be</a:t>
                      </a:r>
                      <a:r>
                        <a:rPr lang="nl-NL" sz="1000" dirty="0">
                          <a:effectLst/>
                        </a:rPr>
                        <a:t> </a:t>
                      </a:r>
                      <a:r>
                        <a:rPr lang="nl-NL" sz="1000" dirty="0" err="1">
                          <a:effectLst/>
                        </a:rPr>
                        <a:t>able</a:t>
                      </a:r>
                      <a:r>
                        <a:rPr lang="nl-NL" sz="1000" dirty="0">
                          <a:effectLst/>
                        </a:rPr>
                        <a:t> </a:t>
                      </a:r>
                      <a:r>
                        <a:rPr lang="nl-NL" sz="1000" dirty="0" err="1">
                          <a:effectLst/>
                        </a:rPr>
                        <a:t>to</a:t>
                      </a:r>
                      <a:r>
                        <a:rPr lang="nl-NL" sz="1000" dirty="0">
                          <a:effectLst/>
                        </a:rPr>
                        <a:t> analyse </a:t>
                      </a:r>
                      <a:r>
                        <a:rPr lang="nl-NL" sz="1000" dirty="0" err="1">
                          <a:effectLst/>
                        </a:rPr>
                        <a:t>the</a:t>
                      </a:r>
                      <a:r>
                        <a:rPr lang="nl-NL" sz="1000" dirty="0">
                          <a:effectLst/>
                        </a:rPr>
                        <a:t> data </a:t>
                      </a:r>
                      <a:r>
                        <a:rPr lang="nl-NL" sz="1000" dirty="0" err="1">
                          <a:effectLst/>
                        </a:rPr>
                        <a:t>results</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16" marR="64516" marT="0" marB="0"/>
                </a:tc>
              </a:tr>
              <a:tr h="1350065">
                <a:tc>
                  <a:txBody>
                    <a:bodyPr/>
                    <a:lstStyle/>
                    <a:p>
                      <a:pPr>
                        <a:lnSpc>
                          <a:spcPct val="107000"/>
                        </a:lnSpc>
                        <a:spcAft>
                          <a:spcPts val="0"/>
                        </a:spcAft>
                      </a:pPr>
                      <a:r>
                        <a:rPr lang="nl-NL" sz="1000" dirty="0">
                          <a:effectLst/>
                        </a:rPr>
                        <a:t>Data</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16" marR="64516" marT="0" marB="0"/>
                </a:tc>
                <a:tc>
                  <a:txBody>
                    <a:bodyPr/>
                    <a:lstStyle/>
                    <a:p>
                      <a:pPr>
                        <a:lnSpc>
                          <a:spcPct val="107000"/>
                        </a:lnSpc>
                        <a:spcAft>
                          <a:spcPts val="0"/>
                        </a:spcAft>
                      </a:pPr>
                      <a:r>
                        <a:rPr lang="nl-NL" sz="1000" dirty="0" err="1">
                          <a:effectLst/>
                        </a:rPr>
                        <a:t>Systematically</a:t>
                      </a:r>
                      <a:r>
                        <a:rPr lang="nl-NL" sz="1000" dirty="0">
                          <a:effectLst/>
                        </a:rPr>
                        <a:t> </a:t>
                      </a:r>
                      <a:r>
                        <a:rPr lang="nl-NL" sz="1000" dirty="0" err="1">
                          <a:effectLst/>
                        </a:rPr>
                        <a:t>gathered</a:t>
                      </a:r>
                      <a:r>
                        <a:rPr lang="nl-NL" sz="1000" dirty="0">
                          <a:effectLst/>
                        </a:rPr>
                        <a:t> data e.g. interviews, </a:t>
                      </a:r>
                      <a:r>
                        <a:rPr lang="nl-NL" sz="1000" dirty="0" err="1">
                          <a:effectLst/>
                        </a:rPr>
                        <a:t>personality</a:t>
                      </a:r>
                      <a:r>
                        <a:rPr lang="nl-NL" sz="1000" dirty="0">
                          <a:effectLst/>
                        </a:rPr>
                        <a:t> questionnaires, questionnaires </a:t>
                      </a:r>
                      <a:r>
                        <a:rPr lang="nl-NL" sz="1000" dirty="0" err="1">
                          <a:effectLst/>
                        </a:rPr>
                        <a:t>with</a:t>
                      </a:r>
                      <a:r>
                        <a:rPr lang="nl-NL" sz="1000" dirty="0">
                          <a:effectLst/>
                        </a:rPr>
                        <a:t> </a:t>
                      </a:r>
                      <a:r>
                        <a:rPr lang="nl-NL" sz="1000" dirty="0" err="1">
                          <a:effectLst/>
                        </a:rPr>
                        <a:t>teachers</a:t>
                      </a:r>
                      <a:r>
                        <a:rPr lang="nl-NL" sz="1000" dirty="0">
                          <a:effectLst/>
                        </a:rPr>
                        <a:t> </a:t>
                      </a:r>
                      <a:r>
                        <a:rPr lang="nl-NL" sz="1000" dirty="0" err="1">
                          <a:effectLst/>
                        </a:rPr>
                        <a:t>and</a:t>
                      </a:r>
                      <a:r>
                        <a:rPr lang="nl-NL" sz="1000" dirty="0">
                          <a:effectLst/>
                        </a:rPr>
                        <a:t> </a:t>
                      </a:r>
                      <a:r>
                        <a:rPr lang="nl-NL" sz="1000" dirty="0" err="1">
                          <a:effectLst/>
                        </a:rPr>
                        <a:t>students</a:t>
                      </a:r>
                      <a:r>
                        <a:rPr lang="nl-NL" sz="1000" dirty="0">
                          <a:effectLst/>
                        </a:rPr>
                        <a:t>, </a:t>
                      </a:r>
                      <a:r>
                        <a:rPr lang="nl-NL" sz="1000" dirty="0" err="1">
                          <a:effectLst/>
                        </a:rPr>
                        <a:t>and</a:t>
                      </a:r>
                      <a:r>
                        <a:rPr lang="nl-NL" sz="1000" dirty="0">
                          <a:effectLst/>
                        </a:rPr>
                        <a:t> a </a:t>
                      </a:r>
                      <a:r>
                        <a:rPr lang="nl-NL" sz="1000" dirty="0" err="1">
                          <a:effectLst/>
                        </a:rPr>
                        <a:t>collective</a:t>
                      </a:r>
                      <a:r>
                        <a:rPr lang="nl-NL" sz="1000" dirty="0">
                          <a:effectLst/>
                        </a:rPr>
                        <a:t> </a:t>
                      </a:r>
                      <a:r>
                        <a:rPr lang="nl-NL" sz="1000" dirty="0" err="1">
                          <a:effectLst/>
                        </a:rPr>
                        <a:t>learning</a:t>
                      </a:r>
                      <a:r>
                        <a:rPr lang="nl-NL" sz="1000" dirty="0">
                          <a:effectLst/>
                        </a:rPr>
                        <a:t> questionnaire</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16" marR="64516" marT="0" marB="0"/>
                </a:tc>
                <a:tc>
                  <a:txBody>
                    <a:bodyPr/>
                    <a:lstStyle/>
                    <a:p>
                      <a:pPr>
                        <a:lnSpc>
                          <a:spcPct val="107000"/>
                        </a:lnSpc>
                        <a:spcAft>
                          <a:spcPts val="0"/>
                        </a:spcAft>
                      </a:pPr>
                      <a:r>
                        <a:rPr lang="nl-NL" sz="1000" dirty="0" err="1">
                          <a:effectLst/>
                        </a:rPr>
                        <a:t>Systematically</a:t>
                      </a:r>
                      <a:r>
                        <a:rPr lang="nl-NL" sz="1000" dirty="0">
                          <a:effectLst/>
                        </a:rPr>
                        <a:t> </a:t>
                      </a:r>
                      <a:r>
                        <a:rPr lang="nl-NL" sz="1000" dirty="0" err="1">
                          <a:effectLst/>
                        </a:rPr>
                        <a:t>gathered</a:t>
                      </a:r>
                      <a:r>
                        <a:rPr lang="nl-NL" sz="1000" dirty="0">
                          <a:effectLst/>
                        </a:rPr>
                        <a:t> data e.g. </a:t>
                      </a:r>
                      <a:r>
                        <a:rPr lang="nl-NL" sz="1000" dirty="0" err="1">
                          <a:effectLst/>
                        </a:rPr>
                        <a:t>logbooks</a:t>
                      </a:r>
                      <a:r>
                        <a:rPr lang="nl-NL" sz="1000" dirty="0">
                          <a:effectLst/>
                        </a:rPr>
                        <a:t>, </a:t>
                      </a:r>
                      <a:r>
                        <a:rPr lang="nl-NL" sz="1000" dirty="0" err="1">
                          <a:effectLst/>
                        </a:rPr>
                        <a:t>conversations</a:t>
                      </a:r>
                      <a:r>
                        <a:rPr lang="nl-NL" sz="1000" dirty="0">
                          <a:effectLst/>
                        </a:rPr>
                        <a:t> </a:t>
                      </a:r>
                      <a:r>
                        <a:rPr lang="nl-NL" sz="1000" dirty="0" err="1">
                          <a:effectLst/>
                        </a:rPr>
                        <a:t>with</a:t>
                      </a:r>
                      <a:r>
                        <a:rPr lang="nl-NL" sz="1000" dirty="0">
                          <a:effectLst/>
                        </a:rPr>
                        <a:t> </a:t>
                      </a:r>
                      <a:r>
                        <a:rPr lang="nl-NL" sz="1000" dirty="0" err="1">
                          <a:effectLst/>
                        </a:rPr>
                        <a:t>teachers</a:t>
                      </a:r>
                      <a:r>
                        <a:rPr lang="nl-NL" sz="1000" dirty="0">
                          <a:effectLst/>
                        </a:rPr>
                        <a:t> </a:t>
                      </a:r>
                      <a:r>
                        <a:rPr lang="nl-NL" sz="1000" dirty="0" err="1">
                          <a:effectLst/>
                        </a:rPr>
                        <a:t>and</a:t>
                      </a:r>
                      <a:r>
                        <a:rPr lang="nl-NL" sz="1000" dirty="0">
                          <a:effectLst/>
                        </a:rPr>
                        <a:t> </a:t>
                      </a:r>
                      <a:r>
                        <a:rPr lang="nl-NL" sz="1000" dirty="0" err="1">
                          <a:effectLst/>
                        </a:rPr>
                        <a:t>students</a:t>
                      </a:r>
                      <a:r>
                        <a:rPr lang="nl-NL" sz="1000" dirty="0">
                          <a:effectLst/>
                        </a:rPr>
                        <a:t> as input in </a:t>
                      </a:r>
                      <a:r>
                        <a:rPr lang="nl-NL" sz="1000" dirty="0" err="1">
                          <a:effectLst/>
                        </a:rPr>
                        <a:t>the</a:t>
                      </a:r>
                      <a:r>
                        <a:rPr lang="nl-NL" sz="1000" dirty="0">
                          <a:effectLst/>
                        </a:rPr>
                        <a:t> </a:t>
                      </a:r>
                      <a:r>
                        <a:rPr lang="nl-NL" sz="1000" dirty="0" err="1">
                          <a:effectLst/>
                        </a:rPr>
                        <a:t>conversation</a:t>
                      </a:r>
                      <a:r>
                        <a:rPr lang="nl-NL" sz="1000" dirty="0">
                          <a:effectLst/>
                        </a:rPr>
                        <a:t>. The </a:t>
                      </a:r>
                      <a:r>
                        <a:rPr lang="nl-NL" sz="1000" dirty="0" err="1">
                          <a:effectLst/>
                        </a:rPr>
                        <a:t>findings</a:t>
                      </a:r>
                      <a:r>
                        <a:rPr lang="nl-NL" sz="1000" dirty="0">
                          <a:effectLst/>
                        </a:rPr>
                        <a:t> </a:t>
                      </a:r>
                      <a:r>
                        <a:rPr lang="nl-NL" sz="1000" dirty="0" err="1">
                          <a:effectLst/>
                        </a:rPr>
                        <a:t>hereof</a:t>
                      </a:r>
                      <a:r>
                        <a:rPr lang="nl-NL" sz="1000" dirty="0">
                          <a:effectLst/>
                        </a:rPr>
                        <a:t> </a:t>
                      </a:r>
                      <a:r>
                        <a:rPr lang="nl-NL" sz="1000" dirty="0" err="1">
                          <a:effectLst/>
                        </a:rPr>
                        <a:t>were</a:t>
                      </a:r>
                      <a:r>
                        <a:rPr lang="nl-NL" sz="1000" dirty="0">
                          <a:effectLst/>
                        </a:rPr>
                        <a:t> </a:t>
                      </a:r>
                      <a:r>
                        <a:rPr lang="nl-NL" sz="1000" dirty="0" err="1">
                          <a:effectLst/>
                        </a:rPr>
                        <a:t>dicussed</a:t>
                      </a:r>
                      <a:r>
                        <a:rPr lang="nl-NL" sz="1000" dirty="0">
                          <a:effectLst/>
                        </a:rPr>
                        <a:t> </a:t>
                      </a:r>
                      <a:r>
                        <a:rPr lang="nl-NL" sz="1000" dirty="0" err="1">
                          <a:effectLst/>
                        </a:rPr>
                        <a:t>with</a:t>
                      </a:r>
                      <a:r>
                        <a:rPr lang="nl-NL" sz="1000" dirty="0">
                          <a:effectLst/>
                        </a:rPr>
                        <a:t> </a:t>
                      </a:r>
                      <a:r>
                        <a:rPr lang="nl-NL" sz="1000" dirty="0" err="1">
                          <a:effectLst/>
                        </a:rPr>
                        <a:t>the</a:t>
                      </a:r>
                      <a:r>
                        <a:rPr lang="nl-NL" sz="1000" dirty="0">
                          <a:effectLst/>
                        </a:rPr>
                        <a:t> PLC in </a:t>
                      </a:r>
                      <a:r>
                        <a:rPr lang="nl-NL" sz="1000" dirty="0" err="1">
                          <a:effectLst/>
                        </a:rPr>
                        <a:t>the</a:t>
                      </a:r>
                      <a:r>
                        <a:rPr lang="nl-NL" sz="1000" dirty="0">
                          <a:effectLst/>
                        </a:rPr>
                        <a:t> </a:t>
                      </a:r>
                      <a:r>
                        <a:rPr lang="nl-NL" sz="1000" dirty="0" err="1">
                          <a:effectLst/>
                        </a:rPr>
                        <a:t>meantime</a:t>
                      </a:r>
                      <a:r>
                        <a:rPr lang="nl-NL" sz="1000" dirty="0">
                          <a:effectLst/>
                        </a:rPr>
                        <a:t>. </a:t>
                      </a:r>
                      <a:r>
                        <a:rPr lang="nl-NL" sz="1000" dirty="0" err="1">
                          <a:effectLst/>
                        </a:rPr>
                        <a:t>They</a:t>
                      </a:r>
                      <a:r>
                        <a:rPr lang="nl-NL" sz="1000" dirty="0">
                          <a:effectLst/>
                        </a:rPr>
                        <a:t> </a:t>
                      </a:r>
                      <a:r>
                        <a:rPr lang="nl-NL" sz="1000" dirty="0" err="1">
                          <a:effectLst/>
                        </a:rPr>
                        <a:t>were</a:t>
                      </a:r>
                      <a:r>
                        <a:rPr lang="nl-NL" sz="1000" dirty="0">
                          <a:effectLst/>
                        </a:rPr>
                        <a:t> </a:t>
                      </a:r>
                      <a:r>
                        <a:rPr lang="nl-NL" sz="1000" dirty="0" err="1">
                          <a:effectLst/>
                        </a:rPr>
                        <a:t>able</a:t>
                      </a:r>
                      <a:r>
                        <a:rPr lang="nl-NL" sz="1000" dirty="0">
                          <a:effectLst/>
                        </a:rPr>
                        <a:t> </a:t>
                      </a:r>
                      <a:r>
                        <a:rPr lang="nl-NL" sz="1000" dirty="0" err="1">
                          <a:effectLst/>
                        </a:rPr>
                        <a:t>to</a:t>
                      </a:r>
                      <a:r>
                        <a:rPr lang="nl-NL" sz="1000" dirty="0">
                          <a:effectLst/>
                        </a:rPr>
                        <a:t> </a:t>
                      </a:r>
                      <a:r>
                        <a:rPr lang="nl-NL" sz="1000" dirty="0" err="1">
                          <a:effectLst/>
                        </a:rPr>
                        <a:t>respond</a:t>
                      </a:r>
                      <a:r>
                        <a:rPr lang="nl-NL" sz="1000" dirty="0">
                          <a:effectLst/>
                        </a:rPr>
                        <a:t> </a:t>
                      </a:r>
                      <a:r>
                        <a:rPr lang="nl-NL" sz="1000" dirty="0" err="1">
                          <a:effectLst/>
                        </a:rPr>
                        <a:t>to</a:t>
                      </a:r>
                      <a:r>
                        <a:rPr lang="nl-NL" sz="1000" dirty="0">
                          <a:effectLst/>
                        </a:rPr>
                        <a:t> </a:t>
                      </a:r>
                      <a:r>
                        <a:rPr lang="nl-NL" sz="1000" dirty="0" err="1">
                          <a:effectLst/>
                        </a:rPr>
                        <a:t>findings</a:t>
                      </a:r>
                      <a:r>
                        <a:rPr lang="nl-NL" sz="1000" dirty="0">
                          <a:effectLst/>
                        </a:rPr>
                        <a:t> </a:t>
                      </a:r>
                      <a:r>
                        <a:rPr lang="nl-NL" sz="1000" dirty="0" err="1">
                          <a:effectLst/>
                        </a:rPr>
                        <a:t>when</a:t>
                      </a:r>
                      <a:r>
                        <a:rPr lang="nl-NL" sz="1000" dirty="0">
                          <a:effectLst/>
                        </a:rPr>
                        <a:t> </a:t>
                      </a:r>
                      <a:r>
                        <a:rPr lang="nl-NL" sz="1000" dirty="0" err="1">
                          <a:effectLst/>
                        </a:rPr>
                        <a:t>designing</a:t>
                      </a:r>
                      <a:r>
                        <a:rPr lang="nl-NL" sz="1000" dirty="0">
                          <a:effectLst/>
                        </a:rPr>
                        <a:t> </a:t>
                      </a:r>
                      <a:r>
                        <a:rPr lang="nl-NL" sz="1000" dirty="0" err="1">
                          <a:effectLst/>
                        </a:rPr>
                        <a:t>the</a:t>
                      </a:r>
                      <a:r>
                        <a:rPr lang="nl-NL" sz="1000" dirty="0">
                          <a:effectLst/>
                        </a:rPr>
                        <a:t> </a:t>
                      </a:r>
                      <a:r>
                        <a:rPr lang="nl-NL" sz="1000" dirty="0" err="1">
                          <a:effectLst/>
                        </a:rPr>
                        <a:t>intervention</a:t>
                      </a:r>
                      <a:r>
                        <a:rPr lang="nl-NL" sz="1000" dirty="0">
                          <a:effectLst/>
                        </a:rPr>
                        <a:t>. </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16" marR="64516" marT="0" marB="0"/>
                </a:tc>
                <a:tc>
                  <a:txBody>
                    <a:bodyPr/>
                    <a:lstStyle/>
                    <a:p>
                      <a:pPr>
                        <a:lnSpc>
                          <a:spcPct val="107000"/>
                        </a:lnSpc>
                        <a:spcAft>
                          <a:spcPts val="0"/>
                        </a:spcAft>
                      </a:pPr>
                      <a:r>
                        <a:rPr lang="nl-NL" sz="1000" dirty="0" err="1">
                          <a:effectLst/>
                        </a:rPr>
                        <a:t>Systematically</a:t>
                      </a:r>
                      <a:r>
                        <a:rPr lang="nl-NL" sz="1000" dirty="0">
                          <a:effectLst/>
                        </a:rPr>
                        <a:t> </a:t>
                      </a:r>
                      <a:r>
                        <a:rPr lang="nl-NL" sz="1000" dirty="0" err="1">
                          <a:effectLst/>
                        </a:rPr>
                        <a:t>gathered</a:t>
                      </a:r>
                      <a:r>
                        <a:rPr lang="nl-NL" sz="1000" dirty="0">
                          <a:effectLst/>
                        </a:rPr>
                        <a:t> data e.g. </a:t>
                      </a:r>
                      <a:r>
                        <a:rPr lang="nl-NL" sz="1000" dirty="0" err="1">
                          <a:effectLst/>
                        </a:rPr>
                        <a:t>logbooks</a:t>
                      </a:r>
                      <a:r>
                        <a:rPr lang="nl-NL" sz="1000" dirty="0">
                          <a:effectLst/>
                        </a:rPr>
                        <a:t>, </a:t>
                      </a:r>
                      <a:r>
                        <a:rPr lang="nl-NL" sz="1000" dirty="0" err="1">
                          <a:effectLst/>
                        </a:rPr>
                        <a:t>conversations</a:t>
                      </a:r>
                      <a:r>
                        <a:rPr lang="nl-NL" sz="1000" dirty="0">
                          <a:effectLst/>
                        </a:rPr>
                        <a:t> </a:t>
                      </a:r>
                      <a:r>
                        <a:rPr lang="nl-NL" sz="1000" dirty="0" err="1">
                          <a:effectLst/>
                        </a:rPr>
                        <a:t>with</a:t>
                      </a:r>
                      <a:r>
                        <a:rPr lang="nl-NL" sz="1000" dirty="0">
                          <a:effectLst/>
                        </a:rPr>
                        <a:t> </a:t>
                      </a:r>
                      <a:r>
                        <a:rPr lang="nl-NL" sz="1000" dirty="0" err="1">
                          <a:effectLst/>
                        </a:rPr>
                        <a:t>teachers</a:t>
                      </a:r>
                      <a:r>
                        <a:rPr lang="nl-NL" sz="1000" dirty="0">
                          <a:effectLst/>
                        </a:rPr>
                        <a:t> </a:t>
                      </a:r>
                      <a:r>
                        <a:rPr lang="nl-NL" sz="1000" dirty="0" err="1">
                          <a:effectLst/>
                        </a:rPr>
                        <a:t>and</a:t>
                      </a:r>
                      <a:r>
                        <a:rPr lang="nl-NL" sz="1000" dirty="0">
                          <a:effectLst/>
                        </a:rPr>
                        <a:t> </a:t>
                      </a:r>
                      <a:r>
                        <a:rPr lang="nl-NL" sz="1000" dirty="0" err="1">
                          <a:effectLst/>
                        </a:rPr>
                        <a:t>students</a:t>
                      </a:r>
                      <a:r>
                        <a:rPr lang="nl-NL" sz="1000" dirty="0">
                          <a:effectLst/>
                        </a:rPr>
                        <a:t>, questionnaire </a:t>
                      </a:r>
                      <a:r>
                        <a:rPr lang="nl-NL" sz="1000" dirty="0" err="1">
                          <a:effectLst/>
                        </a:rPr>
                        <a:t>into</a:t>
                      </a:r>
                      <a:r>
                        <a:rPr lang="nl-NL" sz="1000" dirty="0">
                          <a:effectLst/>
                        </a:rPr>
                        <a:t> teacher </a:t>
                      </a:r>
                      <a:r>
                        <a:rPr lang="nl-NL" sz="1000" dirty="0" err="1">
                          <a:effectLst/>
                        </a:rPr>
                        <a:t>and</a:t>
                      </a:r>
                      <a:r>
                        <a:rPr lang="nl-NL" sz="1000" dirty="0">
                          <a:effectLst/>
                        </a:rPr>
                        <a:t> student </a:t>
                      </a:r>
                      <a:r>
                        <a:rPr lang="nl-NL" sz="1000" dirty="0" err="1">
                          <a:effectLst/>
                        </a:rPr>
                        <a:t>behavior</a:t>
                      </a:r>
                      <a:endParaRPr lang="nl-NL" sz="1000" dirty="0">
                        <a:effectLst/>
                      </a:endParaRPr>
                    </a:p>
                    <a:p>
                      <a:pPr>
                        <a:lnSpc>
                          <a:spcPct val="107000"/>
                        </a:lnSpc>
                        <a:spcAft>
                          <a:spcPts val="0"/>
                        </a:spcAft>
                      </a:pPr>
                      <a:r>
                        <a:rPr lang="nl-NL" sz="1000" dirty="0">
                          <a:effectLst/>
                        </a:rPr>
                        <a:t> </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16" marR="64516" marT="0" marB="0"/>
                </a:tc>
              </a:tr>
              <a:tr h="1350065">
                <a:tc>
                  <a:txBody>
                    <a:bodyPr/>
                    <a:lstStyle/>
                    <a:p>
                      <a:pPr>
                        <a:lnSpc>
                          <a:spcPct val="107000"/>
                        </a:lnSpc>
                        <a:spcAft>
                          <a:spcPts val="0"/>
                        </a:spcAft>
                      </a:pPr>
                      <a:r>
                        <a:rPr lang="nl-NL" sz="1000">
                          <a:effectLst/>
                        </a:rPr>
                        <a:t>Literature </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64516" marR="64516" marT="0" marB="0"/>
                </a:tc>
                <a:tc>
                  <a:txBody>
                    <a:bodyPr/>
                    <a:lstStyle/>
                    <a:p>
                      <a:pPr>
                        <a:lnSpc>
                          <a:spcPct val="107000"/>
                        </a:lnSpc>
                        <a:spcAft>
                          <a:spcPts val="0"/>
                        </a:spcAft>
                      </a:pPr>
                      <a:r>
                        <a:rPr lang="nl-NL" sz="1000">
                          <a:effectLst/>
                        </a:rPr>
                        <a:t>Scientific literature used to gain knowledge about the subject of self-direction. This knowledge is shared between the members in a PLC meeting</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64516" marR="64516" marT="0" marB="0"/>
                </a:tc>
                <a:tc>
                  <a:txBody>
                    <a:bodyPr/>
                    <a:lstStyle/>
                    <a:p>
                      <a:pPr>
                        <a:lnSpc>
                          <a:spcPct val="107000"/>
                        </a:lnSpc>
                        <a:spcAft>
                          <a:spcPts val="0"/>
                        </a:spcAft>
                      </a:pPr>
                      <a:r>
                        <a:rPr lang="nl-NL" sz="1000">
                          <a:effectLst/>
                        </a:rPr>
                        <a:t>Scientific literature and books were used to gain knowlege about the subject and to provide the PLC with for example various questions they could ask regarding self-direction. It also provided  them with a structure to base the design criteria of the intervention upon. </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64516" marR="64516" marT="0" marB="0"/>
                </a:tc>
                <a:tc>
                  <a:txBody>
                    <a:bodyPr/>
                    <a:lstStyle/>
                    <a:p>
                      <a:pPr>
                        <a:lnSpc>
                          <a:spcPct val="107000"/>
                        </a:lnSpc>
                        <a:spcAft>
                          <a:spcPts val="0"/>
                        </a:spcAft>
                      </a:pPr>
                      <a:r>
                        <a:rPr lang="nl-NL" sz="1000" dirty="0">
                          <a:effectLst/>
                        </a:rPr>
                        <a:t>No </a:t>
                      </a:r>
                      <a:r>
                        <a:rPr lang="nl-NL" sz="1000" dirty="0" err="1">
                          <a:effectLst/>
                        </a:rPr>
                        <a:t>evidence</a:t>
                      </a:r>
                      <a:r>
                        <a:rPr lang="nl-NL" sz="1000" dirty="0">
                          <a:effectLst/>
                        </a:rPr>
                        <a:t> was found </a:t>
                      </a:r>
                      <a:r>
                        <a:rPr lang="nl-NL" sz="1000" dirty="0" err="1">
                          <a:effectLst/>
                        </a:rPr>
                        <a:t>for</a:t>
                      </a:r>
                      <a:r>
                        <a:rPr lang="nl-NL" sz="1000" dirty="0">
                          <a:effectLst/>
                        </a:rPr>
                        <a:t> </a:t>
                      </a:r>
                      <a:r>
                        <a:rPr lang="nl-NL" sz="1000" dirty="0" err="1">
                          <a:effectLst/>
                        </a:rPr>
                        <a:t>literature</a:t>
                      </a:r>
                      <a:r>
                        <a:rPr lang="nl-NL" sz="1000" dirty="0">
                          <a:effectLst/>
                        </a:rPr>
                        <a:t> </a:t>
                      </a:r>
                      <a:r>
                        <a:rPr lang="nl-NL" sz="1000" dirty="0" err="1">
                          <a:effectLst/>
                        </a:rPr>
                        <a:t>to</a:t>
                      </a:r>
                      <a:r>
                        <a:rPr lang="nl-NL" sz="1000" dirty="0">
                          <a:effectLst/>
                        </a:rPr>
                        <a:t> </a:t>
                      </a:r>
                      <a:r>
                        <a:rPr lang="nl-NL" sz="1000" dirty="0" err="1">
                          <a:effectLst/>
                        </a:rPr>
                        <a:t>be</a:t>
                      </a:r>
                      <a:r>
                        <a:rPr lang="nl-NL" sz="1000" dirty="0">
                          <a:effectLst/>
                        </a:rPr>
                        <a:t> </a:t>
                      </a:r>
                      <a:r>
                        <a:rPr lang="nl-NL" sz="1000" dirty="0" err="1">
                          <a:effectLst/>
                        </a:rPr>
                        <a:t>used</a:t>
                      </a:r>
                      <a:r>
                        <a:rPr lang="nl-NL" sz="1000" dirty="0">
                          <a:effectLst/>
                        </a:rPr>
                        <a:t> </a:t>
                      </a:r>
                      <a:r>
                        <a:rPr lang="nl-NL" sz="1000" dirty="0" err="1">
                          <a:effectLst/>
                        </a:rPr>
                        <a:t>during</a:t>
                      </a:r>
                      <a:r>
                        <a:rPr lang="nl-NL" sz="1000" dirty="0">
                          <a:effectLst/>
                        </a:rPr>
                        <a:t> </a:t>
                      </a:r>
                      <a:r>
                        <a:rPr lang="nl-NL" sz="1000" dirty="0" err="1">
                          <a:effectLst/>
                        </a:rPr>
                        <a:t>this</a:t>
                      </a:r>
                      <a:r>
                        <a:rPr lang="nl-NL" sz="1000" dirty="0">
                          <a:effectLst/>
                        </a:rPr>
                        <a:t> </a:t>
                      </a:r>
                      <a:r>
                        <a:rPr lang="nl-NL" sz="1000" dirty="0" err="1">
                          <a:effectLst/>
                        </a:rPr>
                        <a:t>phase</a:t>
                      </a:r>
                      <a:r>
                        <a:rPr lang="nl-NL" sz="1000" dirty="0">
                          <a:effectLst/>
                        </a:rPr>
                        <a:t> </a:t>
                      </a:r>
                      <a:r>
                        <a:rPr lang="nl-NL" sz="1000" dirty="0" err="1">
                          <a:effectLst/>
                        </a:rPr>
                        <a:t>by</a:t>
                      </a:r>
                      <a:r>
                        <a:rPr lang="nl-NL" sz="1000" dirty="0">
                          <a:effectLst/>
                        </a:rPr>
                        <a:t> </a:t>
                      </a:r>
                      <a:r>
                        <a:rPr lang="nl-NL" sz="1000" dirty="0" err="1">
                          <a:effectLst/>
                        </a:rPr>
                        <a:t>and</a:t>
                      </a:r>
                      <a:r>
                        <a:rPr lang="nl-NL" sz="1000" dirty="0">
                          <a:effectLst/>
                        </a:rPr>
                        <a:t> in </a:t>
                      </a:r>
                      <a:r>
                        <a:rPr lang="nl-NL" sz="1000" dirty="0" err="1">
                          <a:effectLst/>
                        </a:rPr>
                        <a:t>the</a:t>
                      </a:r>
                      <a:r>
                        <a:rPr lang="nl-NL" sz="1000" dirty="0">
                          <a:effectLst/>
                        </a:rPr>
                        <a:t> PLC. </a:t>
                      </a:r>
                    </a:p>
                    <a:p>
                      <a:pPr>
                        <a:lnSpc>
                          <a:spcPct val="107000"/>
                        </a:lnSpc>
                        <a:spcAft>
                          <a:spcPts val="0"/>
                        </a:spcAft>
                      </a:pPr>
                      <a:r>
                        <a:rPr lang="nl-NL" sz="1000" dirty="0">
                          <a:effectLst/>
                        </a:rPr>
                        <a:t> </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16" marR="64516" marT="0" marB="0"/>
                </a:tc>
              </a:tr>
            </a:tbl>
          </a:graphicData>
        </a:graphic>
      </p:graphicFrame>
    </p:spTree>
    <p:extLst>
      <p:ext uri="{BB962C8B-B14F-4D97-AF65-F5344CB8AC3E}">
        <p14:creationId xmlns:p14="http://schemas.microsoft.com/office/powerpoint/2010/main" val="6043825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923866" cy="1320800"/>
          </a:xfrm>
        </p:spPr>
        <p:txBody>
          <a:bodyPr/>
          <a:lstStyle/>
          <a:p>
            <a:r>
              <a:rPr lang="nl-NL" dirty="0" smtClean="0"/>
              <a:t>Case #1 The </a:t>
            </a:r>
            <a:r>
              <a:rPr lang="nl-NL" dirty="0" err="1" smtClean="0"/>
              <a:t>elements</a:t>
            </a:r>
            <a:r>
              <a:rPr lang="nl-NL" dirty="0" smtClean="0"/>
              <a:t> of </a:t>
            </a:r>
            <a:r>
              <a:rPr lang="nl-NL" dirty="0" err="1" smtClean="0"/>
              <a:t>Reflective</a:t>
            </a:r>
            <a:r>
              <a:rPr lang="nl-NL" dirty="0" smtClean="0"/>
              <a:t> </a:t>
            </a:r>
            <a:r>
              <a:rPr lang="nl-NL" dirty="0" err="1" smtClean="0"/>
              <a:t>Questions</a:t>
            </a:r>
            <a:r>
              <a:rPr lang="nl-NL" dirty="0" smtClean="0"/>
              <a:t> </a:t>
            </a:r>
            <a:r>
              <a:rPr lang="nl-NL" dirty="0" err="1" smtClean="0"/>
              <a:t>and</a:t>
            </a:r>
            <a:r>
              <a:rPr lang="nl-NL" dirty="0" smtClean="0"/>
              <a:t> Subjects (1)</a:t>
            </a:r>
            <a:endParaRPr lang="nl-NL" dirty="0"/>
          </a:p>
        </p:txBody>
      </p:sp>
      <p:pic>
        <p:nvPicPr>
          <p:cNvPr id="4" name="Tijdelijke aanduiding voor inhoud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0" y="1151277"/>
            <a:ext cx="5381625" cy="1066800"/>
          </a:xfrm>
          <a:prstGeom prst="rect">
            <a:avLst/>
          </a:prstGeom>
        </p:spPr>
      </p:pic>
      <p:pic>
        <p:nvPicPr>
          <p:cNvPr id="5" name="Afbeelding 4"/>
          <p:cNvPicPr/>
          <p:nvPr/>
        </p:nvPicPr>
        <p:blipFill>
          <a:blip r:embed="rId3">
            <a:extLst>
              <a:ext uri="{28A0092B-C50C-407E-A947-70E740481C1C}">
                <a14:useLocalDpi xmlns:a14="http://schemas.microsoft.com/office/drawing/2010/main" val="0"/>
              </a:ext>
            </a:extLst>
          </a:blip>
          <a:stretch>
            <a:fillRect/>
          </a:stretch>
        </p:blipFill>
        <p:spPr>
          <a:xfrm>
            <a:off x="5381625" y="1151277"/>
            <a:ext cx="5381625" cy="1971675"/>
          </a:xfrm>
          <a:prstGeom prst="rect">
            <a:avLst/>
          </a:prstGeom>
        </p:spPr>
      </p:pic>
      <p:pic>
        <p:nvPicPr>
          <p:cNvPr id="6" name="Afbeelding 5"/>
          <p:cNvPicPr/>
          <p:nvPr/>
        </p:nvPicPr>
        <p:blipFill>
          <a:blip r:embed="rId4">
            <a:extLst>
              <a:ext uri="{28A0092B-C50C-407E-A947-70E740481C1C}">
                <a14:useLocalDpi xmlns:a14="http://schemas.microsoft.com/office/drawing/2010/main" val="0"/>
              </a:ext>
            </a:extLst>
          </a:blip>
          <a:stretch>
            <a:fillRect/>
          </a:stretch>
        </p:blipFill>
        <p:spPr>
          <a:xfrm>
            <a:off x="-28575" y="2137114"/>
            <a:ext cx="5400675" cy="1962150"/>
          </a:xfrm>
          <a:prstGeom prst="rect">
            <a:avLst/>
          </a:prstGeom>
        </p:spPr>
      </p:pic>
      <p:pic>
        <p:nvPicPr>
          <p:cNvPr id="7" name="Afbeelding 6"/>
          <p:cNvPicPr/>
          <p:nvPr/>
        </p:nvPicPr>
        <p:blipFill>
          <a:blip r:embed="rId5">
            <a:extLst>
              <a:ext uri="{28A0092B-C50C-407E-A947-70E740481C1C}">
                <a14:useLocalDpi xmlns:a14="http://schemas.microsoft.com/office/drawing/2010/main" val="0"/>
              </a:ext>
            </a:extLst>
          </a:blip>
          <a:stretch>
            <a:fillRect/>
          </a:stretch>
        </p:blipFill>
        <p:spPr>
          <a:xfrm>
            <a:off x="0" y="4099264"/>
            <a:ext cx="5381625" cy="1752600"/>
          </a:xfrm>
          <a:prstGeom prst="rect">
            <a:avLst/>
          </a:prstGeom>
        </p:spPr>
      </p:pic>
      <p:pic>
        <p:nvPicPr>
          <p:cNvPr id="8" name="Afbeelding 7"/>
          <p:cNvPicPr/>
          <p:nvPr/>
        </p:nvPicPr>
        <p:blipFill>
          <a:blip r:embed="rId6">
            <a:extLst>
              <a:ext uri="{28A0092B-C50C-407E-A947-70E740481C1C}">
                <a14:useLocalDpi xmlns:a14="http://schemas.microsoft.com/office/drawing/2010/main" val="0"/>
              </a:ext>
            </a:extLst>
          </a:blip>
          <a:stretch>
            <a:fillRect/>
          </a:stretch>
        </p:blipFill>
        <p:spPr>
          <a:xfrm>
            <a:off x="5146883" y="5058679"/>
            <a:ext cx="5851108" cy="1247274"/>
          </a:xfrm>
          <a:prstGeom prst="rect">
            <a:avLst/>
          </a:prstGeom>
        </p:spPr>
      </p:pic>
      <p:pic>
        <p:nvPicPr>
          <p:cNvPr id="9" name="Afbeelding 8"/>
          <p:cNvPicPr/>
          <p:nvPr/>
        </p:nvPicPr>
        <p:blipFill>
          <a:blip r:embed="rId7">
            <a:extLst>
              <a:ext uri="{28A0092B-C50C-407E-A947-70E740481C1C}">
                <a14:useLocalDpi xmlns:a14="http://schemas.microsoft.com/office/drawing/2010/main" val="0"/>
              </a:ext>
            </a:extLst>
          </a:blip>
          <a:stretch>
            <a:fillRect/>
          </a:stretch>
        </p:blipFill>
        <p:spPr>
          <a:xfrm>
            <a:off x="5372100" y="3106054"/>
            <a:ext cx="5381625" cy="1952625"/>
          </a:xfrm>
          <a:prstGeom prst="rect">
            <a:avLst/>
          </a:prstGeom>
        </p:spPr>
      </p:pic>
    </p:spTree>
    <p:extLst>
      <p:ext uri="{BB962C8B-B14F-4D97-AF65-F5344CB8AC3E}">
        <p14:creationId xmlns:p14="http://schemas.microsoft.com/office/powerpoint/2010/main" val="12860707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833" y="0"/>
            <a:ext cx="9878371" cy="1320800"/>
          </a:xfrm>
        </p:spPr>
        <p:txBody>
          <a:bodyPr>
            <a:normAutofit fontScale="90000"/>
          </a:bodyPr>
          <a:lstStyle/>
          <a:p>
            <a:r>
              <a:rPr lang="nl-NL" dirty="0" smtClean="0"/>
              <a:t>Case # 1</a:t>
            </a:r>
            <a:br>
              <a:rPr lang="nl-NL" dirty="0" smtClean="0"/>
            </a:br>
            <a:r>
              <a:rPr lang="nl-NL" dirty="0" smtClean="0"/>
              <a:t>The </a:t>
            </a:r>
            <a:r>
              <a:rPr lang="nl-NL" dirty="0" err="1" smtClean="0"/>
              <a:t>elements</a:t>
            </a:r>
            <a:r>
              <a:rPr lang="nl-NL" dirty="0" smtClean="0"/>
              <a:t> of </a:t>
            </a:r>
            <a:r>
              <a:rPr lang="nl-NL" dirty="0" err="1" smtClean="0"/>
              <a:t>Reflective</a:t>
            </a:r>
            <a:r>
              <a:rPr lang="nl-NL" dirty="0" smtClean="0"/>
              <a:t> </a:t>
            </a:r>
            <a:r>
              <a:rPr lang="nl-NL" dirty="0" err="1" smtClean="0"/>
              <a:t>Questions</a:t>
            </a:r>
            <a:r>
              <a:rPr lang="nl-NL" dirty="0" smtClean="0"/>
              <a:t> </a:t>
            </a:r>
            <a:r>
              <a:rPr lang="nl-NL" dirty="0" err="1" smtClean="0"/>
              <a:t>and</a:t>
            </a:r>
            <a:r>
              <a:rPr lang="nl-NL" dirty="0" smtClean="0"/>
              <a:t> Subjects </a:t>
            </a:r>
            <a:endParaRPr lang="nl-NL"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3182069866"/>
              </p:ext>
            </p:extLst>
          </p:nvPr>
        </p:nvGraphicFramePr>
        <p:xfrm>
          <a:off x="1235815" y="2672217"/>
          <a:ext cx="7153836" cy="1309842"/>
        </p:xfrm>
        <a:graphic>
          <a:graphicData uri="http://schemas.openxmlformats.org/drawingml/2006/table">
            <a:tbl>
              <a:tblPr firstRow="1" firstCol="1" bandRow="1">
                <a:tableStyleId>{5C22544A-7EE6-4342-B048-85BDC9FD1C3A}</a:tableStyleId>
              </a:tblPr>
              <a:tblGrid>
                <a:gridCol w="2383658"/>
                <a:gridCol w="2385089"/>
                <a:gridCol w="2385089"/>
              </a:tblGrid>
              <a:tr h="105217">
                <a:tc>
                  <a:txBody>
                    <a:bodyPr/>
                    <a:lstStyle/>
                    <a:p>
                      <a:pPr>
                        <a:lnSpc>
                          <a:spcPct val="107000"/>
                        </a:lnSpc>
                        <a:spcAft>
                          <a:spcPts val="0"/>
                        </a:spcAft>
                      </a:pPr>
                      <a:r>
                        <a:rPr lang="nl-NL" sz="900" dirty="0" err="1">
                          <a:effectLst/>
                        </a:rPr>
                        <a:t>Phase</a:t>
                      </a:r>
                      <a:endParaRPr lang="nl-N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72" marR="57072" marT="0" marB="0"/>
                </a:tc>
                <a:tc>
                  <a:txBody>
                    <a:bodyPr/>
                    <a:lstStyle/>
                    <a:p>
                      <a:pPr>
                        <a:lnSpc>
                          <a:spcPct val="107000"/>
                        </a:lnSpc>
                        <a:spcAft>
                          <a:spcPts val="0"/>
                        </a:spcAft>
                      </a:pPr>
                      <a:r>
                        <a:rPr lang="nl-NL" sz="900">
                          <a:effectLst/>
                        </a:rPr>
                        <a:t>Use of Reflective Questions</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txBody>
                  <a:tcPr marL="57072" marR="57072" marT="0" marB="0"/>
                </a:tc>
                <a:tc>
                  <a:txBody>
                    <a:bodyPr/>
                    <a:lstStyle/>
                    <a:p>
                      <a:pPr>
                        <a:lnSpc>
                          <a:spcPct val="107000"/>
                        </a:lnSpc>
                        <a:spcAft>
                          <a:spcPts val="0"/>
                        </a:spcAft>
                      </a:pPr>
                      <a:r>
                        <a:rPr lang="nl-NL" sz="900">
                          <a:effectLst/>
                        </a:rPr>
                        <a:t>Use of Reflective Subjects </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txBody>
                  <a:tcPr marL="57072" marR="57072" marT="0" marB="0"/>
                </a:tc>
              </a:tr>
              <a:tr h="217399">
                <a:tc>
                  <a:txBody>
                    <a:bodyPr/>
                    <a:lstStyle/>
                    <a:p>
                      <a:pPr>
                        <a:lnSpc>
                          <a:spcPct val="107000"/>
                        </a:lnSpc>
                        <a:spcAft>
                          <a:spcPts val="0"/>
                        </a:spcAft>
                      </a:pPr>
                      <a:r>
                        <a:rPr lang="nl-NL" sz="900">
                          <a:effectLst/>
                        </a:rPr>
                        <a:t>Diagnosis</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txBody>
                  <a:tcPr marL="57072" marR="57072" marT="0" marB="0"/>
                </a:tc>
                <a:tc>
                  <a:txBody>
                    <a:bodyPr/>
                    <a:lstStyle/>
                    <a:p>
                      <a:pPr>
                        <a:lnSpc>
                          <a:spcPct val="107000"/>
                        </a:lnSpc>
                        <a:spcAft>
                          <a:spcPts val="0"/>
                        </a:spcAft>
                      </a:pPr>
                      <a:r>
                        <a:rPr lang="nl-NL" sz="900" dirty="0" err="1" smtClean="0">
                          <a:effectLst/>
                        </a:rPr>
                        <a:t>Reflectively</a:t>
                      </a:r>
                      <a:r>
                        <a:rPr lang="nl-NL" sz="900" baseline="0" dirty="0" smtClean="0">
                          <a:effectLst/>
                        </a:rPr>
                        <a:t> </a:t>
                      </a:r>
                      <a:r>
                        <a:rPr lang="nl-NL" sz="900" baseline="0" dirty="0" err="1" smtClean="0">
                          <a:effectLst/>
                        </a:rPr>
                        <a:t>used</a:t>
                      </a:r>
                      <a:r>
                        <a:rPr lang="nl-NL" sz="900" baseline="0" dirty="0" smtClean="0">
                          <a:effectLst/>
                        </a:rPr>
                        <a:t> </a:t>
                      </a:r>
                      <a:endParaRPr lang="nl-NL" sz="900" dirty="0">
                        <a:effectLst/>
                      </a:endParaRPr>
                    </a:p>
                    <a:p>
                      <a:pPr>
                        <a:lnSpc>
                          <a:spcPct val="107000"/>
                        </a:lnSpc>
                        <a:spcAft>
                          <a:spcPts val="0"/>
                        </a:spcAft>
                      </a:pPr>
                      <a:r>
                        <a:rPr lang="nl-NL" sz="900" dirty="0">
                          <a:effectLst/>
                        </a:rPr>
                        <a:t> </a:t>
                      </a:r>
                      <a:endParaRPr lang="nl-N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72" marR="57072" marT="0" marB="0"/>
                </a:tc>
                <a:tc>
                  <a:txBody>
                    <a:bodyPr/>
                    <a:lstStyle/>
                    <a:p>
                      <a:pPr>
                        <a:lnSpc>
                          <a:spcPct val="107000"/>
                        </a:lnSpc>
                        <a:spcAft>
                          <a:spcPts val="0"/>
                        </a:spcAft>
                      </a:pPr>
                      <a:r>
                        <a:rPr lang="nl-NL" sz="900" dirty="0" err="1" smtClean="0">
                          <a:effectLst/>
                          <a:latin typeface="Calibri" panose="020F0502020204030204" pitchFamily="34" charset="0"/>
                          <a:ea typeface="Calibri" panose="020F0502020204030204" pitchFamily="34" charset="0"/>
                          <a:cs typeface="Times New Roman" panose="02020603050405020304" pitchFamily="18" charset="0"/>
                        </a:rPr>
                        <a:t>Reflectively</a:t>
                      </a:r>
                      <a:r>
                        <a:rPr lang="nl-NL" sz="9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nl-NL" sz="900" baseline="0" dirty="0" err="1" smtClean="0">
                          <a:effectLst/>
                          <a:latin typeface="Calibri" panose="020F0502020204030204" pitchFamily="34" charset="0"/>
                          <a:ea typeface="Calibri" panose="020F0502020204030204" pitchFamily="34" charset="0"/>
                          <a:cs typeface="Times New Roman" panose="02020603050405020304" pitchFamily="18" charset="0"/>
                        </a:rPr>
                        <a:t>used</a:t>
                      </a:r>
                      <a:endParaRPr lang="nl-N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72" marR="57072" marT="0" marB="0"/>
                </a:tc>
              </a:tr>
              <a:tr h="391318">
                <a:tc>
                  <a:txBody>
                    <a:bodyPr/>
                    <a:lstStyle/>
                    <a:p>
                      <a:pPr>
                        <a:lnSpc>
                          <a:spcPct val="107000"/>
                        </a:lnSpc>
                        <a:spcAft>
                          <a:spcPts val="0"/>
                        </a:spcAft>
                      </a:pPr>
                      <a:r>
                        <a:rPr lang="nl-NL" sz="900">
                          <a:effectLst/>
                        </a:rPr>
                        <a:t>Design </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txBody>
                  <a:tcPr marL="57072" marR="57072" marT="0" marB="0"/>
                </a:tc>
                <a:tc>
                  <a:txBody>
                    <a:bodyPr/>
                    <a:lstStyle/>
                    <a:p>
                      <a:pPr>
                        <a:lnSpc>
                          <a:spcPct val="107000"/>
                        </a:lnSpc>
                        <a:spcAft>
                          <a:spcPts val="0"/>
                        </a:spcAft>
                      </a:pPr>
                      <a:r>
                        <a:rPr lang="en-GB" sz="900" dirty="0" smtClean="0">
                          <a:effectLst/>
                        </a:rPr>
                        <a:t>Practically</a:t>
                      </a:r>
                      <a:r>
                        <a:rPr lang="en-GB" sz="900" baseline="0" dirty="0" smtClean="0">
                          <a:effectLst/>
                        </a:rPr>
                        <a:t> and Reflectively used </a:t>
                      </a:r>
                      <a:endParaRPr lang="nl-NL" sz="900" dirty="0">
                        <a:effectLst/>
                      </a:endParaRPr>
                    </a:p>
                    <a:p>
                      <a:pPr>
                        <a:lnSpc>
                          <a:spcPct val="107000"/>
                        </a:lnSpc>
                        <a:spcAft>
                          <a:spcPts val="0"/>
                        </a:spcAft>
                      </a:pPr>
                      <a:r>
                        <a:rPr lang="nl-NL" sz="900" dirty="0">
                          <a:effectLst/>
                        </a:rPr>
                        <a:t> </a:t>
                      </a:r>
                      <a:endParaRPr lang="nl-N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72" marR="57072" marT="0" marB="0"/>
                </a:tc>
                <a:tc>
                  <a:txBody>
                    <a:bodyPr/>
                    <a:lstStyle/>
                    <a:p>
                      <a:pPr>
                        <a:lnSpc>
                          <a:spcPct val="107000"/>
                        </a:lnSpc>
                        <a:spcAft>
                          <a:spcPts val="0"/>
                        </a:spcAft>
                      </a:pPr>
                      <a:r>
                        <a:rPr lang="en-GB" sz="900" dirty="0" smtClean="0">
                          <a:effectLst/>
                        </a:rPr>
                        <a:t>Practically and Reflectively used</a:t>
                      </a:r>
                      <a:r>
                        <a:rPr lang="nl-NL" sz="900" dirty="0">
                          <a:effectLst/>
                        </a:rPr>
                        <a:t> </a:t>
                      </a:r>
                      <a:endParaRPr lang="nl-N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72" marR="57072" marT="0" marB="0"/>
                </a:tc>
              </a:tr>
              <a:tr h="478278">
                <a:tc>
                  <a:txBody>
                    <a:bodyPr/>
                    <a:lstStyle/>
                    <a:p>
                      <a:pPr>
                        <a:lnSpc>
                          <a:spcPct val="107000"/>
                        </a:lnSpc>
                        <a:spcAft>
                          <a:spcPts val="0"/>
                        </a:spcAft>
                      </a:pPr>
                      <a:r>
                        <a:rPr lang="nl-NL" sz="900">
                          <a:effectLst/>
                        </a:rPr>
                        <a:t>Evaluation </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txBody>
                  <a:tcPr marL="57072" marR="57072" marT="0" marB="0"/>
                </a:tc>
                <a:tc>
                  <a:txBody>
                    <a:bodyPr/>
                    <a:lstStyle/>
                    <a:p>
                      <a:pPr>
                        <a:lnSpc>
                          <a:spcPct val="107000"/>
                        </a:lnSpc>
                        <a:spcAft>
                          <a:spcPts val="0"/>
                        </a:spcAft>
                      </a:pPr>
                      <a:r>
                        <a:rPr lang="en-GB" sz="900" dirty="0">
                          <a:effectLst/>
                        </a:rPr>
                        <a:t>Practically </a:t>
                      </a:r>
                      <a:r>
                        <a:rPr lang="en-GB" sz="900" dirty="0" smtClean="0">
                          <a:effectLst/>
                        </a:rPr>
                        <a:t> and Reflectively used </a:t>
                      </a:r>
                      <a:r>
                        <a:rPr lang="nl-NL" sz="900" dirty="0">
                          <a:effectLst/>
                        </a:rPr>
                        <a:t> </a:t>
                      </a:r>
                      <a:endParaRPr lang="nl-N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72" marR="57072" marT="0" marB="0"/>
                </a:tc>
                <a:tc>
                  <a:txBody>
                    <a:bodyPr/>
                    <a:lstStyle/>
                    <a:p>
                      <a:pPr>
                        <a:lnSpc>
                          <a:spcPct val="107000"/>
                        </a:lnSpc>
                        <a:spcAft>
                          <a:spcPts val="0"/>
                        </a:spcAft>
                      </a:pPr>
                      <a:r>
                        <a:rPr lang="en-GB" sz="900" dirty="0" smtClean="0">
                          <a:effectLst/>
                        </a:rPr>
                        <a:t>Practically and Reflectively</a:t>
                      </a:r>
                      <a:r>
                        <a:rPr lang="en-GB" sz="900" baseline="0" dirty="0" smtClean="0">
                          <a:effectLst/>
                        </a:rPr>
                        <a:t> used</a:t>
                      </a:r>
                      <a:r>
                        <a:rPr lang="nl-NL" sz="900" dirty="0">
                          <a:effectLst/>
                        </a:rPr>
                        <a:t> </a:t>
                      </a:r>
                      <a:endParaRPr lang="nl-N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72" marR="57072" marT="0" marB="0"/>
                </a:tc>
              </a:tr>
            </a:tbl>
          </a:graphicData>
        </a:graphic>
      </p:graphicFrame>
    </p:spTree>
    <p:extLst>
      <p:ext uri="{BB962C8B-B14F-4D97-AF65-F5344CB8AC3E}">
        <p14:creationId xmlns:p14="http://schemas.microsoft.com/office/powerpoint/2010/main" val="42783675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Results</a:t>
            </a:r>
            <a:r>
              <a:rPr lang="nl-NL" dirty="0" smtClean="0"/>
              <a:t>:</a:t>
            </a:r>
            <a:br>
              <a:rPr lang="nl-NL" dirty="0" smtClean="0"/>
            </a:br>
            <a:r>
              <a:rPr lang="nl-NL" dirty="0" smtClean="0"/>
              <a:t>Case # 2 Pre-teaching in </a:t>
            </a:r>
            <a:r>
              <a:rPr lang="nl-NL" dirty="0" err="1" smtClean="0"/>
              <a:t>Mathematics</a:t>
            </a:r>
            <a:endParaRPr lang="nl-NL" dirty="0"/>
          </a:p>
        </p:txBody>
      </p:sp>
      <p:sp>
        <p:nvSpPr>
          <p:cNvPr id="3" name="Tijdelijke aanduiding voor inhoud 2"/>
          <p:cNvSpPr>
            <a:spLocks noGrp="1"/>
          </p:cNvSpPr>
          <p:nvPr>
            <p:ph idx="1"/>
          </p:nvPr>
        </p:nvSpPr>
        <p:spPr/>
        <p:txBody>
          <a:bodyPr/>
          <a:lstStyle/>
          <a:p>
            <a:pPr marL="0" indent="0">
              <a:buNone/>
            </a:pPr>
            <a:r>
              <a:rPr lang="nl-NL" dirty="0" err="1" smtClean="0"/>
              <a:t>Number</a:t>
            </a:r>
            <a:r>
              <a:rPr lang="nl-NL" dirty="0" smtClean="0"/>
              <a:t> of PLC-members: </a:t>
            </a:r>
            <a:r>
              <a:rPr lang="nl-NL" b="1" dirty="0" smtClean="0"/>
              <a:t>5</a:t>
            </a:r>
          </a:p>
          <a:p>
            <a:pPr marL="0" indent="0">
              <a:buNone/>
            </a:pPr>
            <a:r>
              <a:rPr lang="nl-NL" b="1" dirty="0" smtClean="0"/>
              <a:t>Goal: </a:t>
            </a:r>
            <a:r>
              <a:rPr lang="nl-NL" dirty="0" err="1" smtClean="0"/>
              <a:t>Determine</a:t>
            </a:r>
            <a:r>
              <a:rPr lang="nl-NL" dirty="0" smtClean="0"/>
              <a:t> </a:t>
            </a:r>
            <a:r>
              <a:rPr lang="nl-NL" dirty="0" err="1" smtClean="0"/>
              <a:t>the</a:t>
            </a:r>
            <a:r>
              <a:rPr lang="nl-NL" dirty="0" smtClean="0"/>
              <a:t> effect of pre-teaching of </a:t>
            </a:r>
            <a:r>
              <a:rPr lang="nl-NL" dirty="0" err="1" smtClean="0"/>
              <a:t>self-esteem</a:t>
            </a:r>
            <a:r>
              <a:rPr lang="nl-NL" dirty="0" smtClean="0"/>
              <a:t>, </a:t>
            </a:r>
            <a:r>
              <a:rPr lang="nl-NL" dirty="0" err="1" smtClean="0"/>
              <a:t>pleasure</a:t>
            </a:r>
            <a:r>
              <a:rPr lang="nl-NL" dirty="0" smtClean="0"/>
              <a:t> </a:t>
            </a:r>
            <a:r>
              <a:rPr lang="nl-NL" dirty="0" err="1" smtClean="0"/>
              <a:t>and</a:t>
            </a:r>
            <a:r>
              <a:rPr lang="nl-NL" dirty="0" smtClean="0"/>
              <a:t> engagement of </a:t>
            </a:r>
            <a:r>
              <a:rPr lang="nl-NL" dirty="0" err="1" smtClean="0"/>
              <a:t>the</a:t>
            </a:r>
            <a:r>
              <a:rPr lang="nl-NL" dirty="0" smtClean="0"/>
              <a:t> </a:t>
            </a:r>
            <a:r>
              <a:rPr lang="nl-NL" dirty="0" err="1" smtClean="0"/>
              <a:t>students</a:t>
            </a:r>
            <a:r>
              <a:rPr lang="nl-NL" dirty="0" smtClean="0"/>
              <a:t> </a:t>
            </a:r>
            <a:r>
              <a:rPr lang="nl-NL" dirty="0" err="1" smtClean="0"/>
              <a:t>for</a:t>
            </a:r>
            <a:r>
              <a:rPr lang="nl-NL" dirty="0" smtClean="0"/>
              <a:t> </a:t>
            </a:r>
            <a:r>
              <a:rPr lang="nl-NL" dirty="0" err="1" smtClean="0"/>
              <a:t>mathematics</a:t>
            </a:r>
            <a:endParaRPr lang="nl-NL" dirty="0" smtClean="0"/>
          </a:p>
          <a:p>
            <a:pPr marL="0" indent="0">
              <a:buNone/>
            </a:pPr>
            <a:r>
              <a:rPr lang="nl-NL" b="1" dirty="0" err="1" smtClean="0"/>
              <a:t>Facilitated</a:t>
            </a:r>
            <a:r>
              <a:rPr lang="nl-NL" b="1" dirty="0" smtClean="0"/>
              <a:t>: </a:t>
            </a:r>
            <a:r>
              <a:rPr lang="nl-NL" dirty="0" smtClean="0"/>
              <a:t>YES</a:t>
            </a:r>
            <a:endParaRPr lang="nl-NL" b="1" dirty="0" smtClean="0"/>
          </a:p>
          <a:p>
            <a:pPr marL="0" indent="0">
              <a:buNone/>
            </a:pPr>
            <a:r>
              <a:rPr lang="nl-NL" b="1" dirty="0" err="1" smtClean="0"/>
              <a:t>Effectiveness</a:t>
            </a:r>
            <a:r>
              <a:rPr lang="nl-NL" b="1" dirty="0" smtClean="0"/>
              <a:t>: </a:t>
            </a:r>
            <a:r>
              <a:rPr lang="nl-NL" dirty="0" smtClean="0"/>
              <a:t>POSITIVE</a:t>
            </a:r>
            <a:endParaRPr lang="nl-NL" dirty="0"/>
          </a:p>
        </p:txBody>
      </p:sp>
    </p:spTree>
    <p:extLst>
      <p:ext uri="{BB962C8B-B14F-4D97-AF65-F5344CB8AC3E}">
        <p14:creationId xmlns:p14="http://schemas.microsoft.com/office/powerpoint/2010/main" val="37903363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Case #2</a:t>
            </a:r>
            <a:br>
              <a:rPr lang="nl-NL" dirty="0" smtClean="0"/>
            </a:br>
            <a:r>
              <a:rPr lang="nl-NL" dirty="0" smtClean="0"/>
              <a:t>The </a:t>
            </a:r>
            <a:r>
              <a:rPr lang="nl-NL" dirty="0" err="1" smtClean="0"/>
              <a:t>role</a:t>
            </a:r>
            <a:r>
              <a:rPr lang="nl-NL" dirty="0" smtClean="0"/>
              <a:t> of </a:t>
            </a:r>
            <a:r>
              <a:rPr lang="nl-NL" dirty="0" err="1" smtClean="0"/>
              <a:t>Experience</a:t>
            </a:r>
            <a:r>
              <a:rPr lang="nl-NL" dirty="0" smtClean="0"/>
              <a:t>, Data </a:t>
            </a:r>
            <a:r>
              <a:rPr lang="nl-NL" dirty="0" err="1" smtClean="0"/>
              <a:t>and</a:t>
            </a:r>
            <a:r>
              <a:rPr lang="nl-NL" dirty="0" smtClean="0"/>
              <a:t> </a:t>
            </a:r>
            <a:r>
              <a:rPr lang="nl-NL" dirty="0" err="1" smtClean="0"/>
              <a:t>Literature</a:t>
            </a:r>
            <a:endParaRPr lang="nl-NL" dirty="0"/>
          </a:p>
        </p:txBody>
      </p:sp>
      <p:graphicFrame>
        <p:nvGraphicFramePr>
          <p:cNvPr id="4" name="Tijdelijke aanduiding voor inhoud 3"/>
          <p:cNvGraphicFramePr>
            <a:graphicFrameLocks noGrp="1"/>
          </p:cNvGraphicFramePr>
          <p:nvPr>
            <p:ph idx="1"/>
          </p:nvPr>
        </p:nvGraphicFramePr>
        <p:xfrm>
          <a:off x="1771487" y="2144872"/>
          <a:ext cx="6409064" cy="4173728"/>
        </p:xfrm>
        <a:graphic>
          <a:graphicData uri="http://schemas.openxmlformats.org/drawingml/2006/table">
            <a:tbl>
              <a:tblPr firstRow="1" firstCol="1" bandRow="1">
                <a:tableStyleId>{5C22544A-7EE6-4342-B048-85BDC9FD1C3A}</a:tableStyleId>
              </a:tblPr>
              <a:tblGrid>
                <a:gridCol w="1521889"/>
                <a:gridCol w="1651042"/>
                <a:gridCol w="1656995"/>
                <a:gridCol w="1579138"/>
              </a:tblGrid>
              <a:tr h="129382">
                <a:tc>
                  <a:txBody>
                    <a:bodyPr/>
                    <a:lstStyle/>
                    <a:p>
                      <a:pPr>
                        <a:lnSpc>
                          <a:spcPct val="107000"/>
                        </a:lnSpc>
                        <a:spcAft>
                          <a:spcPts val="0"/>
                        </a:spcAft>
                      </a:pPr>
                      <a:r>
                        <a:rPr lang="nl-NL" sz="800" dirty="0">
                          <a:effectLst/>
                        </a:rPr>
                        <a:t> </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463" marR="49463" marT="0" marB="0"/>
                </a:tc>
                <a:tc>
                  <a:txBody>
                    <a:bodyPr/>
                    <a:lstStyle/>
                    <a:p>
                      <a:pPr>
                        <a:lnSpc>
                          <a:spcPct val="107000"/>
                        </a:lnSpc>
                        <a:spcAft>
                          <a:spcPts val="0"/>
                        </a:spcAft>
                      </a:pPr>
                      <a:r>
                        <a:rPr lang="nl-NL" sz="800">
                          <a:effectLst/>
                        </a:rPr>
                        <a:t>Diagnosis</a:t>
                      </a:r>
                      <a:endParaRPr lang="nl-NL" sz="800">
                        <a:effectLst/>
                        <a:latin typeface="Calibri" panose="020F0502020204030204" pitchFamily="34" charset="0"/>
                        <a:ea typeface="Calibri" panose="020F0502020204030204" pitchFamily="34" charset="0"/>
                        <a:cs typeface="Times New Roman" panose="02020603050405020304" pitchFamily="18" charset="0"/>
                      </a:endParaRPr>
                    </a:p>
                  </a:txBody>
                  <a:tcPr marL="49463" marR="49463" marT="0" marB="0"/>
                </a:tc>
                <a:tc>
                  <a:txBody>
                    <a:bodyPr/>
                    <a:lstStyle/>
                    <a:p>
                      <a:pPr>
                        <a:lnSpc>
                          <a:spcPct val="107000"/>
                        </a:lnSpc>
                        <a:spcAft>
                          <a:spcPts val="0"/>
                        </a:spcAft>
                      </a:pPr>
                      <a:r>
                        <a:rPr lang="nl-NL" sz="800">
                          <a:effectLst/>
                        </a:rPr>
                        <a:t>Design </a:t>
                      </a:r>
                      <a:endParaRPr lang="nl-NL" sz="800">
                        <a:effectLst/>
                        <a:latin typeface="Calibri" panose="020F0502020204030204" pitchFamily="34" charset="0"/>
                        <a:ea typeface="Calibri" panose="020F0502020204030204" pitchFamily="34" charset="0"/>
                        <a:cs typeface="Times New Roman" panose="02020603050405020304" pitchFamily="18" charset="0"/>
                      </a:endParaRPr>
                    </a:p>
                  </a:txBody>
                  <a:tcPr marL="49463" marR="49463" marT="0" marB="0"/>
                </a:tc>
                <a:tc>
                  <a:txBody>
                    <a:bodyPr/>
                    <a:lstStyle/>
                    <a:p>
                      <a:pPr>
                        <a:lnSpc>
                          <a:spcPct val="107000"/>
                        </a:lnSpc>
                        <a:spcAft>
                          <a:spcPts val="0"/>
                        </a:spcAft>
                      </a:pPr>
                      <a:r>
                        <a:rPr lang="nl-NL" sz="800">
                          <a:effectLst/>
                        </a:rPr>
                        <a:t>Evaluation </a:t>
                      </a:r>
                      <a:endParaRPr lang="nl-NL" sz="800">
                        <a:effectLst/>
                        <a:latin typeface="Calibri" panose="020F0502020204030204" pitchFamily="34" charset="0"/>
                        <a:ea typeface="Calibri" panose="020F0502020204030204" pitchFamily="34" charset="0"/>
                        <a:cs typeface="Times New Roman" panose="02020603050405020304" pitchFamily="18" charset="0"/>
                      </a:endParaRPr>
                    </a:p>
                  </a:txBody>
                  <a:tcPr marL="49463" marR="49463" marT="0" marB="0"/>
                </a:tc>
              </a:tr>
              <a:tr h="1164431">
                <a:tc>
                  <a:txBody>
                    <a:bodyPr/>
                    <a:lstStyle/>
                    <a:p>
                      <a:pPr>
                        <a:lnSpc>
                          <a:spcPct val="107000"/>
                        </a:lnSpc>
                        <a:spcAft>
                          <a:spcPts val="0"/>
                        </a:spcAft>
                      </a:pPr>
                      <a:r>
                        <a:rPr lang="nl-NL" sz="800">
                          <a:effectLst/>
                        </a:rPr>
                        <a:t>Experience</a:t>
                      </a:r>
                      <a:endParaRPr lang="nl-NL" sz="800">
                        <a:effectLst/>
                        <a:latin typeface="Calibri" panose="020F0502020204030204" pitchFamily="34" charset="0"/>
                        <a:ea typeface="Calibri" panose="020F0502020204030204" pitchFamily="34" charset="0"/>
                        <a:cs typeface="Times New Roman" panose="02020603050405020304" pitchFamily="18" charset="0"/>
                      </a:endParaRPr>
                    </a:p>
                  </a:txBody>
                  <a:tcPr marL="49463" marR="49463" marT="0" marB="0"/>
                </a:tc>
                <a:tc>
                  <a:txBody>
                    <a:bodyPr/>
                    <a:lstStyle/>
                    <a:p>
                      <a:pPr>
                        <a:lnSpc>
                          <a:spcPct val="107000"/>
                        </a:lnSpc>
                        <a:spcAft>
                          <a:spcPts val="0"/>
                        </a:spcAft>
                      </a:pPr>
                      <a:r>
                        <a:rPr lang="nl-NL" sz="800" dirty="0" err="1">
                          <a:effectLst/>
                        </a:rPr>
                        <a:t>Experience</a:t>
                      </a:r>
                      <a:r>
                        <a:rPr lang="nl-NL" sz="800" dirty="0">
                          <a:effectLst/>
                        </a:rPr>
                        <a:t> of </a:t>
                      </a:r>
                      <a:r>
                        <a:rPr lang="nl-NL" sz="800" dirty="0" err="1">
                          <a:effectLst/>
                        </a:rPr>
                        <a:t>the</a:t>
                      </a:r>
                      <a:r>
                        <a:rPr lang="nl-NL" sz="800" dirty="0">
                          <a:effectLst/>
                        </a:rPr>
                        <a:t> </a:t>
                      </a:r>
                      <a:r>
                        <a:rPr lang="nl-NL" sz="800" dirty="0" err="1">
                          <a:effectLst/>
                        </a:rPr>
                        <a:t>teachers</a:t>
                      </a:r>
                      <a:r>
                        <a:rPr lang="nl-NL" sz="800" dirty="0">
                          <a:effectLst/>
                        </a:rPr>
                        <a:t> </a:t>
                      </a:r>
                      <a:r>
                        <a:rPr lang="nl-NL" sz="800" dirty="0" err="1">
                          <a:effectLst/>
                        </a:rPr>
                        <a:t>regarding</a:t>
                      </a:r>
                      <a:r>
                        <a:rPr lang="nl-NL" sz="800" dirty="0">
                          <a:effectLst/>
                        </a:rPr>
                        <a:t> </a:t>
                      </a:r>
                      <a:r>
                        <a:rPr lang="nl-NL" sz="800" dirty="0" err="1">
                          <a:effectLst/>
                        </a:rPr>
                        <a:t>the</a:t>
                      </a:r>
                      <a:r>
                        <a:rPr lang="nl-NL" sz="800" dirty="0">
                          <a:effectLst/>
                        </a:rPr>
                        <a:t> </a:t>
                      </a:r>
                      <a:r>
                        <a:rPr lang="nl-NL" sz="800" dirty="0" err="1">
                          <a:effectLst/>
                        </a:rPr>
                        <a:t>mathematic</a:t>
                      </a:r>
                      <a:r>
                        <a:rPr lang="nl-NL" sz="800" dirty="0">
                          <a:effectLst/>
                        </a:rPr>
                        <a:t> </a:t>
                      </a:r>
                      <a:r>
                        <a:rPr lang="nl-NL" sz="800" dirty="0" err="1">
                          <a:effectLst/>
                        </a:rPr>
                        <a:t>lesson</a:t>
                      </a:r>
                      <a:r>
                        <a:rPr lang="nl-NL" sz="800" dirty="0">
                          <a:effectLst/>
                        </a:rPr>
                        <a:t>. </a:t>
                      </a:r>
                      <a:r>
                        <a:rPr lang="nl-NL" sz="800" dirty="0" err="1">
                          <a:effectLst/>
                        </a:rPr>
                        <a:t>Used</a:t>
                      </a:r>
                      <a:r>
                        <a:rPr lang="nl-NL" sz="800" dirty="0">
                          <a:effectLst/>
                        </a:rPr>
                        <a:t> </a:t>
                      </a:r>
                      <a:r>
                        <a:rPr lang="nl-NL" sz="800" dirty="0" err="1">
                          <a:effectLst/>
                        </a:rPr>
                        <a:t>to</a:t>
                      </a:r>
                      <a:r>
                        <a:rPr lang="nl-NL" sz="800" dirty="0">
                          <a:effectLst/>
                        </a:rPr>
                        <a:t> </a:t>
                      </a:r>
                      <a:r>
                        <a:rPr lang="nl-NL" sz="800" dirty="0" err="1">
                          <a:effectLst/>
                        </a:rPr>
                        <a:t>determine</a:t>
                      </a:r>
                      <a:r>
                        <a:rPr lang="nl-NL" sz="800" dirty="0">
                          <a:effectLst/>
                        </a:rPr>
                        <a:t> </a:t>
                      </a:r>
                      <a:r>
                        <a:rPr lang="nl-NL" sz="800" dirty="0" err="1">
                          <a:effectLst/>
                        </a:rPr>
                        <a:t>the</a:t>
                      </a:r>
                      <a:r>
                        <a:rPr lang="nl-NL" sz="800" dirty="0">
                          <a:effectLst/>
                        </a:rPr>
                        <a:t> subject of </a:t>
                      </a:r>
                      <a:r>
                        <a:rPr lang="nl-NL" sz="800" dirty="0" err="1">
                          <a:effectLst/>
                        </a:rPr>
                        <a:t>the</a:t>
                      </a:r>
                      <a:r>
                        <a:rPr lang="nl-NL" sz="800" dirty="0">
                          <a:effectLst/>
                        </a:rPr>
                        <a:t> </a:t>
                      </a:r>
                      <a:r>
                        <a:rPr lang="nl-NL" sz="800" dirty="0" err="1">
                          <a:effectLst/>
                        </a:rPr>
                        <a:t>intervention</a:t>
                      </a:r>
                      <a:r>
                        <a:rPr lang="nl-NL" sz="800" dirty="0">
                          <a:effectLst/>
                        </a:rPr>
                        <a:t>. </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463" marR="49463" marT="0" marB="0"/>
                </a:tc>
                <a:tc>
                  <a:txBody>
                    <a:bodyPr/>
                    <a:lstStyle/>
                    <a:p>
                      <a:pPr>
                        <a:lnSpc>
                          <a:spcPct val="107000"/>
                        </a:lnSpc>
                        <a:spcAft>
                          <a:spcPts val="0"/>
                        </a:spcAft>
                      </a:pPr>
                      <a:r>
                        <a:rPr lang="nl-NL" sz="800" dirty="0" err="1">
                          <a:effectLst/>
                        </a:rPr>
                        <a:t>Experience</a:t>
                      </a:r>
                      <a:r>
                        <a:rPr lang="nl-NL" sz="800" dirty="0">
                          <a:effectLst/>
                        </a:rPr>
                        <a:t> </a:t>
                      </a:r>
                      <a:r>
                        <a:rPr lang="nl-NL" sz="800" dirty="0" err="1">
                          <a:effectLst/>
                        </a:rPr>
                        <a:t>with</a:t>
                      </a:r>
                      <a:r>
                        <a:rPr lang="nl-NL" sz="800" dirty="0">
                          <a:effectLst/>
                        </a:rPr>
                        <a:t> </a:t>
                      </a:r>
                      <a:r>
                        <a:rPr lang="nl-NL" sz="800" dirty="0" err="1">
                          <a:effectLst/>
                        </a:rPr>
                        <a:t>an</a:t>
                      </a:r>
                      <a:r>
                        <a:rPr lang="nl-NL" sz="800" dirty="0">
                          <a:effectLst/>
                        </a:rPr>
                        <a:t> </a:t>
                      </a:r>
                      <a:r>
                        <a:rPr lang="nl-NL" sz="800" dirty="0" err="1">
                          <a:effectLst/>
                        </a:rPr>
                        <a:t>instructional</a:t>
                      </a:r>
                      <a:r>
                        <a:rPr lang="nl-NL" sz="800" dirty="0">
                          <a:effectLst/>
                        </a:rPr>
                        <a:t> element </a:t>
                      </a:r>
                      <a:r>
                        <a:rPr lang="nl-NL" sz="800" dirty="0" err="1">
                          <a:effectLst/>
                        </a:rPr>
                        <a:t>to</a:t>
                      </a:r>
                      <a:r>
                        <a:rPr lang="nl-NL" sz="800" dirty="0">
                          <a:effectLst/>
                        </a:rPr>
                        <a:t> </a:t>
                      </a:r>
                      <a:r>
                        <a:rPr lang="nl-NL" sz="800" dirty="0" err="1">
                          <a:effectLst/>
                        </a:rPr>
                        <a:t>work</a:t>
                      </a:r>
                      <a:r>
                        <a:rPr lang="nl-NL" sz="800" dirty="0">
                          <a:effectLst/>
                        </a:rPr>
                        <a:t> well or </a:t>
                      </a:r>
                      <a:r>
                        <a:rPr lang="nl-NL" sz="800" dirty="0" err="1">
                          <a:effectLst/>
                        </a:rPr>
                        <a:t>not</a:t>
                      </a:r>
                      <a:r>
                        <a:rPr lang="nl-NL" sz="800" dirty="0">
                          <a:effectLst/>
                        </a:rPr>
                        <a:t>. </a:t>
                      </a:r>
                      <a:r>
                        <a:rPr lang="nl-NL" sz="800" dirty="0" err="1">
                          <a:effectLst/>
                        </a:rPr>
                        <a:t>Experience</a:t>
                      </a:r>
                      <a:r>
                        <a:rPr lang="nl-NL" sz="800" dirty="0">
                          <a:effectLst/>
                        </a:rPr>
                        <a:t> </a:t>
                      </a:r>
                      <a:r>
                        <a:rPr lang="nl-NL" sz="800" dirty="0" err="1">
                          <a:effectLst/>
                        </a:rPr>
                        <a:t>with</a:t>
                      </a:r>
                      <a:r>
                        <a:rPr lang="nl-NL" sz="800" dirty="0">
                          <a:effectLst/>
                        </a:rPr>
                        <a:t> </a:t>
                      </a:r>
                      <a:r>
                        <a:rPr lang="nl-NL" sz="800" dirty="0" err="1">
                          <a:effectLst/>
                        </a:rPr>
                        <a:t>the</a:t>
                      </a:r>
                      <a:r>
                        <a:rPr lang="nl-NL" sz="800" dirty="0">
                          <a:effectLst/>
                        </a:rPr>
                        <a:t> </a:t>
                      </a:r>
                      <a:r>
                        <a:rPr lang="nl-NL" sz="800" dirty="0" err="1">
                          <a:effectLst/>
                        </a:rPr>
                        <a:t>execution</a:t>
                      </a:r>
                      <a:r>
                        <a:rPr lang="nl-NL" sz="800" dirty="0">
                          <a:effectLst/>
                        </a:rPr>
                        <a:t> of </a:t>
                      </a:r>
                      <a:r>
                        <a:rPr lang="nl-NL" sz="800" dirty="0" err="1">
                          <a:effectLst/>
                        </a:rPr>
                        <a:t>the</a:t>
                      </a:r>
                      <a:r>
                        <a:rPr lang="nl-NL" sz="800" dirty="0">
                          <a:effectLst/>
                        </a:rPr>
                        <a:t> design. </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463" marR="49463" marT="0" marB="0"/>
                </a:tc>
                <a:tc>
                  <a:txBody>
                    <a:bodyPr/>
                    <a:lstStyle/>
                    <a:p>
                      <a:pPr>
                        <a:lnSpc>
                          <a:spcPct val="107000"/>
                        </a:lnSpc>
                        <a:spcAft>
                          <a:spcPts val="0"/>
                        </a:spcAft>
                      </a:pPr>
                      <a:r>
                        <a:rPr lang="en-GB" sz="800" dirty="0">
                          <a:effectLst/>
                        </a:rPr>
                        <a:t>The experience of the teacher during the execution of the pre-teaching was recorded. Used as input while gathering data. And experience with pre-teaching and the knowledge they gained about the subject during the diagnosis phase. This was used to interpret the results and give meaning to it. </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463" marR="49463" marT="0" marB="0"/>
                </a:tc>
              </a:tr>
              <a:tr h="1035050">
                <a:tc>
                  <a:txBody>
                    <a:bodyPr/>
                    <a:lstStyle/>
                    <a:p>
                      <a:pPr>
                        <a:lnSpc>
                          <a:spcPct val="107000"/>
                        </a:lnSpc>
                        <a:spcAft>
                          <a:spcPts val="0"/>
                        </a:spcAft>
                      </a:pPr>
                      <a:r>
                        <a:rPr lang="nl-NL" sz="800">
                          <a:effectLst/>
                        </a:rPr>
                        <a:t>Data</a:t>
                      </a:r>
                      <a:endParaRPr lang="nl-NL" sz="800">
                        <a:effectLst/>
                        <a:latin typeface="Calibri" panose="020F0502020204030204" pitchFamily="34" charset="0"/>
                        <a:ea typeface="Calibri" panose="020F0502020204030204" pitchFamily="34" charset="0"/>
                        <a:cs typeface="Times New Roman" panose="02020603050405020304" pitchFamily="18" charset="0"/>
                      </a:endParaRPr>
                    </a:p>
                  </a:txBody>
                  <a:tcPr marL="49463" marR="49463" marT="0" marB="0"/>
                </a:tc>
                <a:tc>
                  <a:txBody>
                    <a:bodyPr/>
                    <a:lstStyle/>
                    <a:p>
                      <a:pPr>
                        <a:lnSpc>
                          <a:spcPct val="107000"/>
                        </a:lnSpc>
                        <a:spcAft>
                          <a:spcPts val="0"/>
                        </a:spcAft>
                      </a:pPr>
                      <a:r>
                        <a:rPr lang="nl-NL" sz="800" dirty="0" err="1">
                          <a:effectLst/>
                        </a:rPr>
                        <a:t>Systematically</a:t>
                      </a:r>
                      <a:r>
                        <a:rPr lang="nl-NL" sz="800" dirty="0">
                          <a:effectLst/>
                        </a:rPr>
                        <a:t> </a:t>
                      </a:r>
                      <a:r>
                        <a:rPr lang="nl-NL" sz="800" dirty="0" err="1">
                          <a:effectLst/>
                        </a:rPr>
                        <a:t>gathered</a:t>
                      </a:r>
                      <a:r>
                        <a:rPr lang="nl-NL" sz="800" dirty="0">
                          <a:effectLst/>
                        </a:rPr>
                        <a:t> data e.g. video </a:t>
                      </a:r>
                      <a:r>
                        <a:rPr lang="nl-NL" sz="800" dirty="0" err="1">
                          <a:effectLst/>
                        </a:rPr>
                        <a:t>footage</a:t>
                      </a:r>
                      <a:r>
                        <a:rPr lang="nl-NL" sz="800" dirty="0">
                          <a:effectLst/>
                        </a:rPr>
                        <a:t> – </a:t>
                      </a:r>
                      <a:r>
                        <a:rPr lang="nl-NL" sz="800" dirty="0" err="1">
                          <a:effectLst/>
                        </a:rPr>
                        <a:t>observe</a:t>
                      </a:r>
                      <a:r>
                        <a:rPr lang="nl-NL" sz="800" dirty="0">
                          <a:effectLst/>
                        </a:rPr>
                        <a:t> </a:t>
                      </a:r>
                      <a:r>
                        <a:rPr lang="nl-NL" sz="800" dirty="0" err="1">
                          <a:effectLst/>
                        </a:rPr>
                        <a:t>how</a:t>
                      </a:r>
                      <a:r>
                        <a:rPr lang="nl-NL" sz="800" dirty="0">
                          <a:effectLst/>
                        </a:rPr>
                        <a:t> </a:t>
                      </a:r>
                      <a:r>
                        <a:rPr lang="nl-NL" sz="800" dirty="0" err="1">
                          <a:effectLst/>
                        </a:rPr>
                        <a:t>differentiation</a:t>
                      </a:r>
                      <a:r>
                        <a:rPr lang="nl-NL" sz="800" dirty="0">
                          <a:effectLst/>
                        </a:rPr>
                        <a:t> was </a:t>
                      </a:r>
                      <a:r>
                        <a:rPr lang="nl-NL" sz="800" dirty="0" err="1">
                          <a:effectLst/>
                        </a:rPr>
                        <a:t>currently</a:t>
                      </a:r>
                      <a:r>
                        <a:rPr lang="nl-NL" sz="800" dirty="0">
                          <a:effectLst/>
                        </a:rPr>
                        <a:t> </a:t>
                      </a:r>
                      <a:r>
                        <a:rPr lang="nl-NL" sz="800" dirty="0" err="1">
                          <a:effectLst/>
                        </a:rPr>
                        <a:t>applied</a:t>
                      </a:r>
                      <a:r>
                        <a:rPr lang="nl-NL" sz="800" dirty="0">
                          <a:effectLst/>
                        </a:rPr>
                        <a:t>, “</a:t>
                      </a:r>
                      <a:r>
                        <a:rPr lang="nl-NL" sz="800" dirty="0" err="1">
                          <a:effectLst/>
                        </a:rPr>
                        <a:t>silent</a:t>
                      </a:r>
                      <a:r>
                        <a:rPr lang="nl-NL" sz="800" dirty="0">
                          <a:effectLst/>
                        </a:rPr>
                        <a:t> </a:t>
                      </a:r>
                      <a:r>
                        <a:rPr lang="nl-NL" sz="800" dirty="0" err="1">
                          <a:effectLst/>
                        </a:rPr>
                        <a:t>dialogue</a:t>
                      </a:r>
                      <a:r>
                        <a:rPr lang="nl-NL" sz="800" dirty="0">
                          <a:effectLst/>
                        </a:rPr>
                        <a:t>” – </a:t>
                      </a:r>
                      <a:r>
                        <a:rPr lang="nl-NL" sz="800" dirty="0" err="1">
                          <a:effectLst/>
                        </a:rPr>
                        <a:t>deployed</a:t>
                      </a:r>
                      <a:r>
                        <a:rPr lang="nl-NL" sz="800" dirty="0">
                          <a:effectLst/>
                        </a:rPr>
                        <a:t> </a:t>
                      </a:r>
                      <a:r>
                        <a:rPr lang="nl-NL" sz="800" dirty="0" err="1">
                          <a:effectLst/>
                        </a:rPr>
                        <a:t>to</a:t>
                      </a:r>
                      <a:r>
                        <a:rPr lang="nl-NL" sz="800" dirty="0">
                          <a:effectLst/>
                        </a:rPr>
                        <a:t> </a:t>
                      </a:r>
                      <a:r>
                        <a:rPr lang="nl-NL" sz="800" dirty="0" err="1">
                          <a:effectLst/>
                        </a:rPr>
                        <a:t>gain</a:t>
                      </a:r>
                      <a:r>
                        <a:rPr lang="nl-NL" sz="800" dirty="0">
                          <a:effectLst/>
                        </a:rPr>
                        <a:t> </a:t>
                      </a:r>
                      <a:r>
                        <a:rPr lang="nl-NL" sz="800" dirty="0" err="1">
                          <a:effectLst/>
                        </a:rPr>
                        <a:t>insight</a:t>
                      </a:r>
                      <a:r>
                        <a:rPr lang="nl-NL" sz="800" dirty="0">
                          <a:effectLst/>
                        </a:rPr>
                        <a:t> in </a:t>
                      </a:r>
                      <a:r>
                        <a:rPr lang="nl-NL" sz="800" dirty="0" err="1">
                          <a:effectLst/>
                        </a:rPr>
                        <a:t>the</a:t>
                      </a:r>
                      <a:r>
                        <a:rPr lang="nl-NL" sz="800" dirty="0">
                          <a:effectLst/>
                        </a:rPr>
                        <a:t> </a:t>
                      </a:r>
                      <a:r>
                        <a:rPr lang="nl-NL" sz="800" dirty="0" err="1">
                          <a:effectLst/>
                        </a:rPr>
                        <a:t>needs</a:t>
                      </a:r>
                      <a:r>
                        <a:rPr lang="nl-NL" sz="800" dirty="0">
                          <a:effectLst/>
                        </a:rPr>
                        <a:t> of </a:t>
                      </a:r>
                      <a:r>
                        <a:rPr lang="nl-NL" sz="800" dirty="0" err="1">
                          <a:effectLst/>
                        </a:rPr>
                        <a:t>the</a:t>
                      </a:r>
                      <a:r>
                        <a:rPr lang="nl-NL" sz="800" dirty="0">
                          <a:effectLst/>
                        </a:rPr>
                        <a:t> </a:t>
                      </a:r>
                      <a:r>
                        <a:rPr lang="nl-NL" sz="800" dirty="0" err="1">
                          <a:effectLst/>
                        </a:rPr>
                        <a:t>teachers</a:t>
                      </a:r>
                      <a:r>
                        <a:rPr lang="nl-NL" sz="800" dirty="0">
                          <a:effectLst/>
                        </a:rPr>
                        <a:t> in order </a:t>
                      </a:r>
                      <a:r>
                        <a:rPr lang="nl-NL" sz="800" dirty="0" err="1">
                          <a:effectLst/>
                        </a:rPr>
                        <a:t>to</a:t>
                      </a:r>
                      <a:r>
                        <a:rPr lang="nl-NL" sz="800" dirty="0">
                          <a:effectLst/>
                        </a:rPr>
                        <a:t> </a:t>
                      </a:r>
                      <a:r>
                        <a:rPr lang="nl-NL" sz="800" dirty="0" err="1">
                          <a:effectLst/>
                        </a:rPr>
                        <a:t>differentiate</a:t>
                      </a:r>
                      <a:r>
                        <a:rPr lang="nl-NL" sz="800" dirty="0">
                          <a:effectLst/>
                        </a:rPr>
                        <a:t> </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463" marR="49463" marT="0" marB="0"/>
                </a:tc>
                <a:tc>
                  <a:txBody>
                    <a:bodyPr/>
                    <a:lstStyle/>
                    <a:p>
                      <a:pPr>
                        <a:lnSpc>
                          <a:spcPct val="107000"/>
                        </a:lnSpc>
                        <a:spcAft>
                          <a:spcPts val="0"/>
                        </a:spcAft>
                      </a:pPr>
                      <a:r>
                        <a:rPr lang="nl-NL" sz="800" dirty="0" err="1">
                          <a:effectLst/>
                        </a:rPr>
                        <a:t>Systematically</a:t>
                      </a:r>
                      <a:r>
                        <a:rPr lang="nl-NL" sz="800" dirty="0">
                          <a:effectLst/>
                        </a:rPr>
                        <a:t> </a:t>
                      </a:r>
                      <a:r>
                        <a:rPr lang="nl-NL" sz="800" dirty="0" err="1">
                          <a:effectLst/>
                        </a:rPr>
                        <a:t>gathered</a:t>
                      </a:r>
                      <a:r>
                        <a:rPr lang="nl-NL" sz="800" dirty="0">
                          <a:effectLst/>
                        </a:rPr>
                        <a:t> data </a:t>
                      </a:r>
                      <a:r>
                        <a:rPr lang="nl-NL" sz="800" dirty="0" err="1">
                          <a:effectLst/>
                        </a:rPr>
                        <a:t>to</a:t>
                      </a:r>
                      <a:r>
                        <a:rPr lang="nl-NL" sz="800" dirty="0">
                          <a:effectLst/>
                        </a:rPr>
                        <a:t> </a:t>
                      </a:r>
                      <a:r>
                        <a:rPr lang="nl-NL" sz="800" dirty="0" err="1">
                          <a:effectLst/>
                        </a:rPr>
                        <a:t>be</a:t>
                      </a:r>
                      <a:r>
                        <a:rPr lang="nl-NL" sz="800" dirty="0">
                          <a:effectLst/>
                        </a:rPr>
                        <a:t> </a:t>
                      </a:r>
                      <a:r>
                        <a:rPr lang="nl-NL" sz="800" dirty="0" err="1">
                          <a:effectLst/>
                        </a:rPr>
                        <a:t>eventually</a:t>
                      </a:r>
                      <a:r>
                        <a:rPr lang="nl-NL" sz="800" dirty="0">
                          <a:effectLst/>
                        </a:rPr>
                        <a:t> </a:t>
                      </a:r>
                      <a:r>
                        <a:rPr lang="nl-NL" sz="800" dirty="0" err="1">
                          <a:effectLst/>
                        </a:rPr>
                        <a:t>used</a:t>
                      </a:r>
                      <a:r>
                        <a:rPr lang="nl-NL" sz="800" dirty="0">
                          <a:effectLst/>
                        </a:rPr>
                        <a:t> in </a:t>
                      </a:r>
                      <a:r>
                        <a:rPr lang="nl-NL" sz="800" dirty="0" err="1">
                          <a:effectLst/>
                        </a:rPr>
                        <a:t>the</a:t>
                      </a:r>
                      <a:r>
                        <a:rPr lang="nl-NL" sz="800" dirty="0">
                          <a:effectLst/>
                        </a:rPr>
                        <a:t> </a:t>
                      </a:r>
                      <a:r>
                        <a:rPr lang="nl-NL" sz="800" dirty="0" err="1">
                          <a:effectLst/>
                        </a:rPr>
                        <a:t>evaluation</a:t>
                      </a:r>
                      <a:r>
                        <a:rPr lang="nl-NL" sz="800" dirty="0">
                          <a:effectLst/>
                        </a:rPr>
                        <a:t> </a:t>
                      </a:r>
                      <a:r>
                        <a:rPr lang="nl-NL" sz="800" dirty="0" err="1">
                          <a:effectLst/>
                        </a:rPr>
                        <a:t>phase</a:t>
                      </a:r>
                      <a:endParaRPr lang="nl-NL" sz="800" dirty="0">
                        <a:effectLst/>
                      </a:endParaRPr>
                    </a:p>
                    <a:p>
                      <a:pPr>
                        <a:lnSpc>
                          <a:spcPct val="107000"/>
                        </a:lnSpc>
                        <a:spcAft>
                          <a:spcPts val="0"/>
                        </a:spcAft>
                      </a:pPr>
                      <a:r>
                        <a:rPr lang="nl-NL" sz="800" dirty="0">
                          <a:effectLst/>
                        </a:rPr>
                        <a:t> </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463" marR="49463" marT="0" marB="0"/>
                </a:tc>
                <a:tc>
                  <a:txBody>
                    <a:bodyPr/>
                    <a:lstStyle/>
                    <a:p>
                      <a:pPr>
                        <a:lnSpc>
                          <a:spcPct val="107000"/>
                        </a:lnSpc>
                        <a:spcAft>
                          <a:spcPts val="0"/>
                        </a:spcAft>
                      </a:pPr>
                      <a:r>
                        <a:rPr lang="nl-NL" sz="800" dirty="0" err="1">
                          <a:effectLst/>
                        </a:rPr>
                        <a:t>Systematically</a:t>
                      </a:r>
                      <a:r>
                        <a:rPr lang="nl-NL" sz="800" dirty="0">
                          <a:effectLst/>
                        </a:rPr>
                        <a:t> </a:t>
                      </a:r>
                      <a:r>
                        <a:rPr lang="nl-NL" sz="800" dirty="0" err="1">
                          <a:effectLst/>
                        </a:rPr>
                        <a:t>gathered</a:t>
                      </a:r>
                      <a:r>
                        <a:rPr lang="nl-NL" sz="800" dirty="0">
                          <a:effectLst/>
                        </a:rPr>
                        <a:t> data e.g. </a:t>
                      </a:r>
                      <a:r>
                        <a:rPr lang="nl-NL" sz="800" dirty="0" err="1">
                          <a:effectLst/>
                        </a:rPr>
                        <a:t>logbooks</a:t>
                      </a:r>
                      <a:r>
                        <a:rPr lang="nl-NL" sz="800" dirty="0">
                          <a:effectLst/>
                        </a:rPr>
                        <a:t>, flash </a:t>
                      </a:r>
                      <a:r>
                        <a:rPr lang="nl-NL" sz="800" dirty="0" err="1">
                          <a:effectLst/>
                        </a:rPr>
                        <a:t>visits</a:t>
                      </a:r>
                      <a:r>
                        <a:rPr lang="nl-NL" sz="800" dirty="0">
                          <a:effectLst/>
                        </a:rPr>
                        <a:t>, student questionnaire, </a:t>
                      </a:r>
                      <a:r>
                        <a:rPr lang="nl-NL" sz="800" dirty="0" err="1">
                          <a:effectLst/>
                        </a:rPr>
                        <a:t>conversations</a:t>
                      </a:r>
                      <a:r>
                        <a:rPr lang="nl-NL" sz="800" dirty="0">
                          <a:effectLst/>
                        </a:rPr>
                        <a:t> </a:t>
                      </a:r>
                      <a:r>
                        <a:rPr lang="nl-NL" sz="800" dirty="0" err="1">
                          <a:effectLst/>
                        </a:rPr>
                        <a:t>with</a:t>
                      </a:r>
                      <a:r>
                        <a:rPr lang="nl-NL" sz="800" dirty="0">
                          <a:effectLst/>
                        </a:rPr>
                        <a:t> </a:t>
                      </a:r>
                      <a:r>
                        <a:rPr lang="nl-NL" sz="800" dirty="0" err="1">
                          <a:effectLst/>
                        </a:rPr>
                        <a:t>teachers</a:t>
                      </a:r>
                      <a:r>
                        <a:rPr lang="nl-NL" sz="800" dirty="0">
                          <a:effectLst/>
                        </a:rPr>
                        <a:t> </a:t>
                      </a:r>
                      <a:r>
                        <a:rPr lang="nl-NL" sz="800" dirty="0" err="1">
                          <a:effectLst/>
                        </a:rPr>
                        <a:t>and</a:t>
                      </a:r>
                      <a:r>
                        <a:rPr lang="nl-NL" sz="800" dirty="0">
                          <a:effectLst/>
                        </a:rPr>
                        <a:t> </a:t>
                      </a:r>
                      <a:r>
                        <a:rPr lang="nl-NL" sz="800" dirty="0" err="1">
                          <a:effectLst/>
                        </a:rPr>
                        <a:t>students</a:t>
                      </a:r>
                      <a:r>
                        <a:rPr lang="nl-NL" sz="800" dirty="0">
                          <a:effectLst/>
                        </a:rPr>
                        <a:t>. </a:t>
                      </a:r>
                      <a:r>
                        <a:rPr lang="nl-NL" sz="800" dirty="0" err="1">
                          <a:effectLst/>
                        </a:rPr>
                        <a:t>Used</a:t>
                      </a:r>
                      <a:r>
                        <a:rPr lang="nl-NL" sz="800" dirty="0">
                          <a:effectLst/>
                        </a:rPr>
                        <a:t> </a:t>
                      </a:r>
                      <a:r>
                        <a:rPr lang="nl-NL" sz="800" dirty="0" err="1">
                          <a:effectLst/>
                        </a:rPr>
                        <a:t>to</a:t>
                      </a:r>
                      <a:r>
                        <a:rPr lang="nl-NL" sz="800" dirty="0">
                          <a:effectLst/>
                        </a:rPr>
                        <a:t> </a:t>
                      </a:r>
                      <a:r>
                        <a:rPr lang="nl-NL" sz="800" dirty="0" err="1">
                          <a:effectLst/>
                        </a:rPr>
                        <a:t>establish</a:t>
                      </a:r>
                      <a:r>
                        <a:rPr lang="nl-NL" sz="800" dirty="0">
                          <a:effectLst/>
                        </a:rPr>
                        <a:t> </a:t>
                      </a:r>
                      <a:r>
                        <a:rPr lang="nl-NL" sz="800" dirty="0" err="1">
                          <a:effectLst/>
                        </a:rPr>
                        <a:t>the</a:t>
                      </a:r>
                      <a:r>
                        <a:rPr lang="nl-NL" sz="800" dirty="0">
                          <a:effectLst/>
                        </a:rPr>
                        <a:t> effect of </a:t>
                      </a:r>
                      <a:r>
                        <a:rPr lang="nl-NL" sz="800" dirty="0" err="1">
                          <a:effectLst/>
                        </a:rPr>
                        <a:t>the</a:t>
                      </a:r>
                      <a:r>
                        <a:rPr lang="nl-NL" sz="800" dirty="0">
                          <a:effectLst/>
                        </a:rPr>
                        <a:t> </a:t>
                      </a:r>
                      <a:r>
                        <a:rPr lang="nl-NL" sz="800" dirty="0" err="1">
                          <a:effectLst/>
                        </a:rPr>
                        <a:t>intervention</a:t>
                      </a:r>
                      <a:r>
                        <a:rPr lang="nl-NL" sz="800" dirty="0">
                          <a:effectLst/>
                        </a:rPr>
                        <a:t> on </a:t>
                      </a:r>
                      <a:r>
                        <a:rPr lang="nl-NL" sz="800" dirty="0" err="1">
                          <a:effectLst/>
                        </a:rPr>
                        <a:t>the</a:t>
                      </a:r>
                      <a:r>
                        <a:rPr lang="nl-NL" sz="800" dirty="0">
                          <a:effectLst/>
                        </a:rPr>
                        <a:t> </a:t>
                      </a:r>
                      <a:r>
                        <a:rPr lang="nl-NL" sz="800" dirty="0" err="1">
                          <a:effectLst/>
                        </a:rPr>
                        <a:t>pleasure</a:t>
                      </a:r>
                      <a:r>
                        <a:rPr lang="nl-NL" sz="800" dirty="0">
                          <a:effectLst/>
                        </a:rPr>
                        <a:t>, </a:t>
                      </a:r>
                      <a:r>
                        <a:rPr lang="nl-NL" sz="800" dirty="0" err="1">
                          <a:effectLst/>
                        </a:rPr>
                        <a:t>self-esteem</a:t>
                      </a:r>
                      <a:r>
                        <a:rPr lang="nl-NL" sz="800" dirty="0">
                          <a:effectLst/>
                        </a:rPr>
                        <a:t> </a:t>
                      </a:r>
                      <a:r>
                        <a:rPr lang="nl-NL" sz="800" dirty="0" err="1">
                          <a:effectLst/>
                        </a:rPr>
                        <a:t>and</a:t>
                      </a:r>
                      <a:r>
                        <a:rPr lang="nl-NL" sz="800" dirty="0">
                          <a:effectLst/>
                        </a:rPr>
                        <a:t> engagement in </a:t>
                      </a:r>
                      <a:r>
                        <a:rPr lang="nl-NL" sz="800" dirty="0" err="1">
                          <a:effectLst/>
                        </a:rPr>
                        <a:t>students</a:t>
                      </a:r>
                      <a:r>
                        <a:rPr lang="nl-NL" sz="800" dirty="0">
                          <a:effectLst/>
                        </a:rPr>
                        <a:t>. </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463" marR="49463" marT="0" marB="0"/>
                </a:tc>
              </a:tr>
              <a:tr h="1552574">
                <a:tc>
                  <a:txBody>
                    <a:bodyPr/>
                    <a:lstStyle/>
                    <a:p>
                      <a:pPr>
                        <a:lnSpc>
                          <a:spcPct val="107000"/>
                        </a:lnSpc>
                        <a:spcAft>
                          <a:spcPts val="0"/>
                        </a:spcAft>
                      </a:pPr>
                      <a:r>
                        <a:rPr lang="nl-NL" sz="800">
                          <a:effectLst/>
                        </a:rPr>
                        <a:t>Literature </a:t>
                      </a:r>
                      <a:endParaRPr lang="nl-NL" sz="800">
                        <a:effectLst/>
                        <a:latin typeface="Calibri" panose="020F0502020204030204" pitchFamily="34" charset="0"/>
                        <a:ea typeface="Calibri" panose="020F0502020204030204" pitchFamily="34" charset="0"/>
                        <a:cs typeface="Times New Roman" panose="02020603050405020304" pitchFamily="18" charset="0"/>
                      </a:endParaRPr>
                    </a:p>
                  </a:txBody>
                  <a:tcPr marL="49463" marR="49463" marT="0" marB="0"/>
                </a:tc>
                <a:tc>
                  <a:txBody>
                    <a:bodyPr/>
                    <a:lstStyle/>
                    <a:p>
                      <a:pPr>
                        <a:lnSpc>
                          <a:spcPct val="107000"/>
                        </a:lnSpc>
                        <a:spcAft>
                          <a:spcPts val="0"/>
                        </a:spcAft>
                      </a:pPr>
                      <a:r>
                        <a:rPr lang="nl-NL" sz="800" dirty="0" err="1">
                          <a:effectLst/>
                        </a:rPr>
                        <a:t>Scientific</a:t>
                      </a:r>
                      <a:r>
                        <a:rPr lang="nl-NL" sz="800" dirty="0">
                          <a:effectLst/>
                        </a:rPr>
                        <a:t> </a:t>
                      </a:r>
                      <a:r>
                        <a:rPr lang="nl-NL" sz="800" dirty="0" err="1">
                          <a:effectLst/>
                        </a:rPr>
                        <a:t>literature</a:t>
                      </a:r>
                      <a:r>
                        <a:rPr lang="nl-NL" sz="800" dirty="0">
                          <a:effectLst/>
                        </a:rPr>
                        <a:t> </a:t>
                      </a:r>
                      <a:r>
                        <a:rPr lang="nl-NL" sz="800" dirty="0" err="1">
                          <a:effectLst/>
                        </a:rPr>
                        <a:t>used</a:t>
                      </a:r>
                      <a:r>
                        <a:rPr lang="nl-NL" sz="800" dirty="0">
                          <a:effectLst/>
                        </a:rPr>
                        <a:t> </a:t>
                      </a:r>
                      <a:r>
                        <a:rPr lang="nl-NL" sz="800" dirty="0" err="1">
                          <a:effectLst/>
                        </a:rPr>
                        <a:t>to</a:t>
                      </a:r>
                      <a:r>
                        <a:rPr lang="nl-NL" sz="800" dirty="0">
                          <a:effectLst/>
                        </a:rPr>
                        <a:t> </a:t>
                      </a:r>
                      <a:r>
                        <a:rPr lang="nl-NL" sz="800" dirty="0" err="1">
                          <a:effectLst/>
                        </a:rPr>
                        <a:t>gain</a:t>
                      </a:r>
                      <a:r>
                        <a:rPr lang="nl-NL" sz="800" dirty="0">
                          <a:effectLst/>
                        </a:rPr>
                        <a:t> </a:t>
                      </a:r>
                      <a:r>
                        <a:rPr lang="nl-NL" sz="800" dirty="0" err="1">
                          <a:effectLst/>
                        </a:rPr>
                        <a:t>knowledge</a:t>
                      </a:r>
                      <a:r>
                        <a:rPr lang="nl-NL" sz="800" dirty="0">
                          <a:effectLst/>
                        </a:rPr>
                        <a:t> </a:t>
                      </a:r>
                      <a:r>
                        <a:rPr lang="nl-NL" sz="800" dirty="0" err="1">
                          <a:effectLst/>
                        </a:rPr>
                        <a:t>about</a:t>
                      </a:r>
                      <a:r>
                        <a:rPr lang="nl-NL" sz="800" dirty="0">
                          <a:effectLst/>
                        </a:rPr>
                        <a:t> </a:t>
                      </a:r>
                      <a:r>
                        <a:rPr lang="nl-NL" sz="800" dirty="0" err="1">
                          <a:effectLst/>
                        </a:rPr>
                        <a:t>the</a:t>
                      </a:r>
                      <a:r>
                        <a:rPr lang="nl-NL" sz="800" dirty="0">
                          <a:effectLst/>
                        </a:rPr>
                        <a:t> subject of </a:t>
                      </a:r>
                      <a:r>
                        <a:rPr lang="nl-NL" sz="800" dirty="0" err="1">
                          <a:effectLst/>
                        </a:rPr>
                        <a:t>mathematics</a:t>
                      </a:r>
                      <a:r>
                        <a:rPr lang="nl-NL" sz="800" dirty="0">
                          <a:effectLst/>
                        </a:rPr>
                        <a:t> e.g. </a:t>
                      </a:r>
                      <a:r>
                        <a:rPr lang="nl-NL" sz="800" dirty="0" err="1">
                          <a:effectLst/>
                        </a:rPr>
                        <a:t>what</a:t>
                      </a:r>
                      <a:r>
                        <a:rPr lang="nl-NL" sz="800" dirty="0">
                          <a:effectLst/>
                        </a:rPr>
                        <a:t> </a:t>
                      </a:r>
                      <a:r>
                        <a:rPr lang="nl-NL" sz="800" dirty="0" err="1">
                          <a:effectLst/>
                        </a:rPr>
                        <a:t>should</a:t>
                      </a:r>
                      <a:r>
                        <a:rPr lang="nl-NL" sz="800" dirty="0">
                          <a:effectLst/>
                        </a:rPr>
                        <a:t> </a:t>
                      </a:r>
                      <a:r>
                        <a:rPr lang="nl-NL" sz="800" dirty="0" err="1">
                          <a:effectLst/>
                        </a:rPr>
                        <a:t>differentiated</a:t>
                      </a:r>
                      <a:r>
                        <a:rPr lang="nl-NL" sz="800" dirty="0">
                          <a:effectLst/>
                        </a:rPr>
                        <a:t> </a:t>
                      </a:r>
                      <a:r>
                        <a:rPr lang="nl-NL" sz="800" dirty="0" err="1">
                          <a:effectLst/>
                        </a:rPr>
                        <a:t>instruction</a:t>
                      </a:r>
                      <a:r>
                        <a:rPr lang="nl-NL" sz="800" dirty="0">
                          <a:effectLst/>
                        </a:rPr>
                        <a:t> look like, </a:t>
                      </a:r>
                      <a:r>
                        <a:rPr lang="nl-NL" sz="800" dirty="0" err="1">
                          <a:effectLst/>
                        </a:rPr>
                        <a:t>which</a:t>
                      </a:r>
                      <a:r>
                        <a:rPr lang="nl-NL" sz="800" dirty="0">
                          <a:effectLst/>
                        </a:rPr>
                        <a:t> </a:t>
                      </a:r>
                      <a:r>
                        <a:rPr lang="nl-NL" sz="800" dirty="0" err="1">
                          <a:effectLst/>
                        </a:rPr>
                        <a:t>knowledge</a:t>
                      </a:r>
                      <a:r>
                        <a:rPr lang="nl-NL" sz="800" dirty="0">
                          <a:effectLst/>
                        </a:rPr>
                        <a:t> </a:t>
                      </a:r>
                      <a:r>
                        <a:rPr lang="nl-NL" sz="800" dirty="0" err="1">
                          <a:effectLst/>
                        </a:rPr>
                        <a:t>and</a:t>
                      </a:r>
                      <a:r>
                        <a:rPr lang="nl-NL" sz="800" dirty="0">
                          <a:effectLst/>
                        </a:rPr>
                        <a:t> skills </a:t>
                      </a:r>
                      <a:r>
                        <a:rPr lang="nl-NL" sz="800" dirty="0" err="1">
                          <a:effectLst/>
                        </a:rPr>
                        <a:t>teachers</a:t>
                      </a:r>
                      <a:r>
                        <a:rPr lang="nl-NL" sz="800" dirty="0">
                          <a:effectLst/>
                        </a:rPr>
                        <a:t> </a:t>
                      </a:r>
                      <a:r>
                        <a:rPr lang="nl-NL" sz="800" dirty="0" err="1">
                          <a:effectLst/>
                        </a:rPr>
                        <a:t>need</a:t>
                      </a:r>
                      <a:r>
                        <a:rPr lang="nl-NL" sz="800" dirty="0">
                          <a:effectLst/>
                        </a:rPr>
                        <a:t>. </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463" marR="49463" marT="0" marB="0"/>
                </a:tc>
                <a:tc>
                  <a:txBody>
                    <a:bodyPr/>
                    <a:lstStyle/>
                    <a:p>
                      <a:pPr>
                        <a:lnSpc>
                          <a:spcPct val="107000"/>
                        </a:lnSpc>
                        <a:spcAft>
                          <a:spcPts val="0"/>
                        </a:spcAft>
                      </a:pPr>
                      <a:r>
                        <a:rPr lang="nl-NL" sz="800" dirty="0" err="1">
                          <a:effectLst/>
                        </a:rPr>
                        <a:t>Scientific</a:t>
                      </a:r>
                      <a:r>
                        <a:rPr lang="nl-NL" sz="800" dirty="0">
                          <a:effectLst/>
                        </a:rPr>
                        <a:t> </a:t>
                      </a:r>
                      <a:r>
                        <a:rPr lang="nl-NL" sz="800" dirty="0" err="1">
                          <a:effectLst/>
                        </a:rPr>
                        <a:t>literature</a:t>
                      </a:r>
                      <a:r>
                        <a:rPr lang="nl-NL" sz="800" dirty="0">
                          <a:effectLst/>
                        </a:rPr>
                        <a:t> </a:t>
                      </a:r>
                      <a:r>
                        <a:rPr lang="nl-NL" sz="800" dirty="0" err="1">
                          <a:effectLst/>
                        </a:rPr>
                        <a:t>used</a:t>
                      </a:r>
                      <a:r>
                        <a:rPr lang="nl-NL" sz="800" dirty="0">
                          <a:effectLst/>
                        </a:rPr>
                        <a:t> </a:t>
                      </a:r>
                      <a:r>
                        <a:rPr lang="nl-NL" sz="800" dirty="0" err="1">
                          <a:effectLst/>
                        </a:rPr>
                        <a:t>to</a:t>
                      </a:r>
                      <a:r>
                        <a:rPr lang="nl-NL" sz="800" dirty="0">
                          <a:effectLst/>
                        </a:rPr>
                        <a:t> design </a:t>
                      </a:r>
                      <a:r>
                        <a:rPr lang="nl-NL" sz="800" dirty="0" err="1">
                          <a:effectLst/>
                        </a:rPr>
                        <a:t>the</a:t>
                      </a:r>
                      <a:r>
                        <a:rPr lang="nl-NL" sz="800" dirty="0">
                          <a:effectLst/>
                        </a:rPr>
                        <a:t> </a:t>
                      </a:r>
                      <a:r>
                        <a:rPr lang="nl-NL" sz="800" dirty="0" err="1">
                          <a:effectLst/>
                        </a:rPr>
                        <a:t>differentiated</a:t>
                      </a:r>
                      <a:r>
                        <a:rPr lang="nl-NL" sz="800" dirty="0">
                          <a:effectLst/>
                        </a:rPr>
                        <a:t> </a:t>
                      </a:r>
                      <a:r>
                        <a:rPr lang="nl-NL" sz="800" dirty="0" err="1">
                          <a:effectLst/>
                        </a:rPr>
                        <a:t>mathematic</a:t>
                      </a:r>
                      <a:r>
                        <a:rPr lang="nl-NL" sz="800" dirty="0">
                          <a:effectLst/>
                        </a:rPr>
                        <a:t> </a:t>
                      </a:r>
                      <a:r>
                        <a:rPr lang="nl-NL" sz="800" dirty="0" err="1">
                          <a:effectLst/>
                        </a:rPr>
                        <a:t>lesson</a:t>
                      </a:r>
                      <a:r>
                        <a:rPr lang="nl-NL" sz="800" dirty="0">
                          <a:effectLst/>
                        </a:rPr>
                        <a:t>. </a:t>
                      </a:r>
                    </a:p>
                    <a:p>
                      <a:pPr>
                        <a:lnSpc>
                          <a:spcPct val="107000"/>
                        </a:lnSpc>
                        <a:spcAft>
                          <a:spcPts val="0"/>
                        </a:spcAft>
                      </a:pPr>
                      <a:r>
                        <a:rPr lang="nl-NL" sz="800" dirty="0">
                          <a:effectLst/>
                        </a:rPr>
                        <a:t> </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463" marR="49463" marT="0" marB="0"/>
                </a:tc>
                <a:tc>
                  <a:txBody>
                    <a:bodyPr/>
                    <a:lstStyle/>
                    <a:p>
                      <a:pPr>
                        <a:lnSpc>
                          <a:spcPct val="107000"/>
                        </a:lnSpc>
                        <a:spcAft>
                          <a:spcPts val="0"/>
                        </a:spcAft>
                      </a:pPr>
                      <a:r>
                        <a:rPr lang="nl-NL" sz="800" dirty="0">
                          <a:effectLst/>
                        </a:rPr>
                        <a:t>No </a:t>
                      </a:r>
                      <a:r>
                        <a:rPr lang="nl-NL" sz="800" dirty="0" err="1">
                          <a:effectLst/>
                        </a:rPr>
                        <a:t>evidence</a:t>
                      </a:r>
                      <a:r>
                        <a:rPr lang="nl-NL" sz="800" dirty="0">
                          <a:effectLst/>
                        </a:rPr>
                        <a:t> was found </a:t>
                      </a:r>
                      <a:r>
                        <a:rPr lang="nl-NL" sz="800" dirty="0" err="1">
                          <a:effectLst/>
                        </a:rPr>
                        <a:t>for</a:t>
                      </a:r>
                      <a:r>
                        <a:rPr lang="nl-NL" sz="800" dirty="0">
                          <a:effectLst/>
                        </a:rPr>
                        <a:t> </a:t>
                      </a:r>
                      <a:r>
                        <a:rPr lang="nl-NL" sz="800" dirty="0" err="1">
                          <a:effectLst/>
                        </a:rPr>
                        <a:t>literature</a:t>
                      </a:r>
                      <a:r>
                        <a:rPr lang="nl-NL" sz="800" dirty="0">
                          <a:effectLst/>
                        </a:rPr>
                        <a:t> </a:t>
                      </a:r>
                      <a:r>
                        <a:rPr lang="nl-NL" sz="800" dirty="0" err="1">
                          <a:effectLst/>
                        </a:rPr>
                        <a:t>to</a:t>
                      </a:r>
                      <a:r>
                        <a:rPr lang="nl-NL" sz="800" dirty="0">
                          <a:effectLst/>
                        </a:rPr>
                        <a:t> </a:t>
                      </a:r>
                      <a:r>
                        <a:rPr lang="nl-NL" sz="800" dirty="0" err="1">
                          <a:effectLst/>
                        </a:rPr>
                        <a:t>be</a:t>
                      </a:r>
                      <a:r>
                        <a:rPr lang="nl-NL" sz="800" dirty="0">
                          <a:effectLst/>
                        </a:rPr>
                        <a:t> </a:t>
                      </a:r>
                      <a:r>
                        <a:rPr lang="nl-NL" sz="800" dirty="0" err="1">
                          <a:effectLst/>
                        </a:rPr>
                        <a:t>used</a:t>
                      </a:r>
                      <a:r>
                        <a:rPr lang="nl-NL" sz="800" dirty="0">
                          <a:effectLst/>
                        </a:rPr>
                        <a:t> in </a:t>
                      </a:r>
                      <a:r>
                        <a:rPr lang="nl-NL" sz="800" dirty="0" err="1">
                          <a:effectLst/>
                        </a:rPr>
                        <a:t>the</a:t>
                      </a:r>
                      <a:r>
                        <a:rPr lang="nl-NL" sz="800" dirty="0">
                          <a:effectLst/>
                        </a:rPr>
                        <a:t> </a:t>
                      </a:r>
                      <a:r>
                        <a:rPr lang="nl-NL" sz="800" dirty="0" err="1">
                          <a:effectLst/>
                        </a:rPr>
                        <a:t>evaluation</a:t>
                      </a:r>
                      <a:r>
                        <a:rPr lang="nl-NL" sz="800" dirty="0">
                          <a:effectLst/>
                        </a:rPr>
                        <a:t> </a:t>
                      </a:r>
                      <a:r>
                        <a:rPr lang="nl-NL" sz="800" dirty="0" err="1">
                          <a:effectLst/>
                        </a:rPr>
                        <a:t>phase</a:t>
                      </a:r>
                      <a:r>
                        <a:rPr lang="nl-NL" sz="800" dirty="0">
                          <a:effectLst/>
                        </a:rPr>
                        <a:t>. The </a:t>
                      </a:r>
                      <a:r>
                        <a:rPr lang="nl-NL" sz="800" dirty="0" err="1">
                          <a:effectLst/>
                        </a:rPr>
                        <a:t>role</a:t>
                      </a:r>
                      <a:r>
                        <a:rPr lang="nl-NL" sz="800" dirty="0">
                          <a:effectLst/>
                        </a:rPr>
                        <a:t> of </a:t>
                      </a:r>
                      <a:r>
                        <a:rPr lang="nl-NL" sz="800" dirty="0" err="1">
                          <a:effectLst/>
                        </a:rPr>
                        <a:t>literature</a:t>
                      </a:r>
                      <a:r>
                        <a:rPr lang="nl-NL" sz="800" dirty="0">
                          <a:effectLst/>
                        </a:rPr>
                        <a:t> </a:t>
                      </a:r>
                      <a:r>
                        <a:rPr lang="nl-NL" sz="800" dirty="0" err="1">
                          <a:effectLst/>
                        </a:rPr>
                        <a:t>seemed</a:t>
                      </a:r>
                      <a:r>
                        <a:rPr lang="nl-NL" sz="800" dirty="0">
                          <a:effectLst/>
                        </a:rPr>
                        <a:t> </a:t>
                      </a:r>
                      <a:r>
                        <a:rPr lang="nl-NL" sz="800" dirty="0" err="1">
                          <a:effectLst/>
                        </a:rPr>
                        <a:t>to</a:t>
                      </a:r>
                      <a:r>
                        <a:rPr lang="nl-NL" sz="800" dirty="0">
                          <a:effectLst/>
                        </a:rPr>
                        <a:t> </a:t>
                      </a:r>
                      <a:r>
                        <a:rPr lang="nl-NL" sz="800" dirty="0" err="1">
                          <a:effectLst/>
                        </a:rPr>
                        <a:t>diminish</a:t>
                      </a:r>
                      <a:r>
                        <a:rPr lang="nl-NL" sz="800" dirty="0">
                          <a:effectLst/>
                        </a:rPr>
                        <a:t> </a:t>
                      </a:r>
                      <a:r>
                        <a:rPr lang="nl-NL" sz="800" dirty="0" err="1">
                          <a:effectLst/>
                        </a:rPr>
                        <a:t>during</a:t>
                      </a:r>
                      <a:r>
                        <a:rPr lang="nl-NL" sz="800" dirty="0">
                          <a:effectLst/>
                        </a:rPr>
                        <a:t> </a:t>
                      </a:r>
                      <a:r>
                        <a:rPr lang="nl-NL" sz="800" dirty="0" err="1">
                          <a:effectLst/>
                        </a:rPr>
                        <a:t>the</a:t>
                      </a:r>
                      <a:r>
                        <a:rPr lang="nl-NL" sz="800" dirty="0">
                          <a:effectLst/>
                        </a:rPr>
                        <a:t> </a:t>
                      </a:r>
                      <a:r>
                        <a:rPr lang="nl-NL" sz="800" dirty="0" err="1">
                          <a:effectLst/>
                        </a:rPr>
                        <a:t>entire</a:t>
                      </a:r>
                      <a:r>
                        <a:rPr lang="nl-NL" sz="800" dirty="0">
                          <a:effectLst/>
                        </a:rPr>
                        <a:t> </a:t>
                      </a:r>
                      <a:r>
                        <a:rPr lang="nl-NL" sz="800" dirty="0" err="1">
                          <a:effectLst/>
                        </a:rPr>
                        <a:t>process</a:t>
                      </a:r>
                      <a:r>
                        <a:rPr lang="nl-NL" sz="800" dirty="0">
                          <a:effectLst/>
                        </a:rPr>
                        <a:t> (e.g.: </a:t>
                      </a:r>
                      <a:r>
                        <a:rPr lang="en-GB" sz="800" dirty="0">
                          <a:effectLst/>
                        </a:rPr>
                        <a:t>“Literature has actually been our starting point in devising this. After that literature was used, but not much new literature. In the beginning it was more based on literature and then more and more on experience”. </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463" marR="49463" marT="0" marB="0"/>
                </a:tc>
              </a:tr>
            </a:tbl>
          </a:graphicData>
        </a:graphic>
      </p:graphicFrame>
    </p:spTree>
    <p:extLst>
      <p:ext uri="{BB962C8B-B14F-4D97-AF65-F5344CB8AC3E}">
        <p14:creationId xmlns:p14="http://schemas.microsoft.com/office/powerpoint/2010/main" val="10121540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 y="0"/>
            <a:ext cx="10112829" cy="1320800"/>
          </a:xfrm>
        </p:spPr>
        <p:txBody>
          <a:bodyPr>
            <a:normAutofit/>
          </a:bodyPr>
          <a:lstStyle/>
          <a:p>
            <a:r>
              <a:rPr lang="nl-NL" sz="2800" dirty="0" smtClean="0"/>
              <a:t>Case #2 </a:t>
            </a:r>
            <a:br>
              <a:rPr lang="nl-NL" sz="2800" dirty="0" smtClean="0"/>
            </a:br>
            <a:r>
              <a:rPr lang="nl-NL" sz="2800" dirty="0" smtClean="0"/>
              <a:t>The </a:t>
            </a:r>
            <a:r>
              <a:rPr lang="nl-NL" sz="2800" dirty="0" err="1" smtClean="0"/>
              <a:t>elements</a:t>
            </a:r>
            <a:r>
              <a:rPr lang="nl-NL" sz="2800" dirty="0" smtClean="0"/>
              <a:t> of </a:t>
            </a:r>
            <a:r>
              <a:rPr lang="nl-NL" sz="2800" dirty="0" err="1" smtClean="0"/>
              <a:t>Reflective</a:t>
            </a:r>
            <a:r>
              <a:rPr lang="nl-NL" sz="2800" dirty="0" smtClean="0"/>
              <a:t> </a:t>
            </a:r>
            <a:r>
              <a:rPr lang="nl-NL" sz="2800" dirty="0" err="1" smtClean="0"/>
              <a:t>Questions</a:t>
            </a:r>
            <a:r>
              <a:rPr lang="nl-NL" sz="2800" dirty="0" smtClean="0"/>
              <a:t> </a:t>
            </a:r>
            <a:r>
              <a:rPr lang="nl-NL" sz="2800" dirty="0" err="1" smtClean="0"/>
              <a:t>and</a:t>
            </a:r>
            <a:r>
              <a:rPr lang="nl-NL" sz="2800" dirty="0" smtClean="0"/>
              <a:t> Subjects (1) </a:t>
            </a:r>
            <a:endParaRPr lang="nl-NL" sz="2800" dirty="0"/>
          </a:p>
        </p:txBody>
      </p:sp>
      <p:pic>
        <p:nvPicPr>
          <p:cNvPr id="6" name="Afbeelding 5"/>
          <p:cNvPicPr/>
          <p:nvPr/>
        </p:nvPicPr>
        <p:blipFill>
          <a:blip r:embed="rId2">
            <a:extLst>
              <a:ext uri="{28A0092B-C50C-407E-A947-70E740481C1C}">
                <a14:useLocalDpi xmlns:a14="http://schemas.microsoft.com/office/drawing/2010/main" val="0"/>
              </a:ext>
            </a:extLst>
          </a:blip>
          <a:stretch>
            <a:fillRect/>
          </a:stretch>
        </p:blipFill>
        <p:spPr>
          <a:xfrm>
            <a:off x="-1" y="898283"/>
            <a:ext cx="5381625" cy="1419225"/>
          </a:xfrm>
          <a:prstGeom prst="rect">
            <a:avLst/>
          </a:prstGeom>
        </p:spPr>
      </p:pic>
      <p:pic>
        <p:nvPicPr>
          <p:cNvPr id="7" name="Afbeelding 6"/>
          <p:cNvPicPr/>
          <p:nvPr/>
        </p:nvPicPr>
        <p:blipFill>
          <a:blip r:embed="rId3">
            <a:extLst>
              <a:ext uri="{28A0092B-C50C-407E-A947-70E740481C1C}">
                <a14:useLocalDpi xmlns:a14="http://schemas.microsoft.com/office/drawing/2010/main" val="0"/>
              </a:ext>
            </a:extLst>
          </a:blip>
          <a:stretch>
            <a:fillRect/>
          </a:stretch>
        </p:blipFill>
        <p:spPr>
          <a:xfrm>
            <a:off x="5210497" y="898283"/>
            <a:ext cx="5381625" cy="1285875"/>
          </a:xfrm>
          <a:prstGeom prst="rect">
            <a:avLst/>
          </a:prstGeom>
        </p:spPr>
      </p:pic>
      <p:pic>
        <p:nvPicPr>
          <p:cNvPr id="8" name="Afbeelding 7"/>
          <p:cNvPicPr/>
          <p:nvPr/>
        </p:nvPicPr>
        <p:blipFill>
          <a:blip r:embed="rId4">
            <a:extLst>
              <a:ext uri="{28A0092B-C50C-407E-A947-70E740481C1C}">
                <a14:useLocalDpi xmlns:a14="http://schemas.microsoft.com/office/drawing/2010/main" val="0"/>
              </a:ext>
            </a:extLst>
          </a:blip>
          <a:stretch>
            <a:fillRect/>
          </a:stretch>
        </p:blipFill>
        <p:spPr>
          <a:xfrm>
            <a:off x="-85564" y="2219083"/>
            <a:ext cx="5381625" cy="2857500"/>
          </a:xfrm>
          <a:prstGeom prst="rect">
            <a:avLst/>
          </a:prstGeom>
        </p:spPr>
      </p:pic>
      <p:pic>
        <p:nvPicPr>
          <p:cNvPr id="9" name="Afbeelding 8"/>
          <p:cNvPicPr/>
          <p:nvPr/>
        </p:nvPicPr>
        <p:blipFill>
          <a:blip r:embed="rId5">
            <a:extLst>
              <a:ext uri="{28A0092B-C50C-407E-A947-70E740481C1C}">
                <a14:useLocalDpi xmlns:a14="http://schemas.microsoft.com/office/drawing/2010/main" val="0"/>
              </a:ext>
            </a:extLst>
          </a:blip>
          <a:stretch>
            <a:fillRect/>
          </a:stretch>
        </p:blipFill>
        <p:spPr>
          <a:xfrm>
            <a:off x="5210497" y="2077827"/>
            <a:ext cx="5381625" cy="2209800"/>
          </a:xfrm>
          <a:prstGeom prst="rect">
            <a:avLst/>
          </a:prstGeom>
        </p:spPr>
      </p:pic>
      <p:pic>
        <p:nvPicPr>
          <p:cNvPr id="10" name="Afbeelding 9"/>
          <p:cNvPicPr/>
          <p:nvPr/>
        </p:nvPicPr>
        <p:blipFill>
          <a:blip r:embed="rId6">
            <a:extLst>
              <a:ext uri="{28A0092B-C50C-407E-A947-70E740481C1C}">
                <a14:useLocalDpi xmlns:a14="http://schemas.microsoft.com/office/drawing/2010/main" val="0"/>
              </a:ext>
            </a:extLst>
          </a:blip>
          <a:stretch>
            <a:fillRect/>
          </a:stretch>
        </p:blipFill>
        <p:spPr>
          <a:xfrm>
            <a:off x="-85564" y="4985721"/>
            <a:ext cx="5381625" cy="1978290"/>
          </a:xfrm>
          <a:prstGeom prst="rect">
            <a:avLst/>
          </a:prstGeom>
        </p:spPr>
      </p:pic>
      <p:pic>
        <p:nvPicPr>
          <p:cNvPr id="11" name="Tijdelijke aanduiding voor inhoud 10"/>
          <p:cNvPicPr>
            <a:picLocks noGrp="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5181629" y="4217589"/>
            <a:ext cx="5353797" cy="1009791"/>
          </a:xfrm>
          <a:prstGeom prst="rect">
            <a:avLst/>
          </a:prstGeom>
          <a:noFill/>
          <a:ln>
            <a:noFill/>
          </a:ln>
        </p:spPr>
      </p:pic>
    </p:spTree>
    <p:extLst>
      <p:ext uri="{BB962C8B-B14F-4D97-AF65-F5344CB8AC3E}">
        <p14:creationId xmlns:p14="http://schemas.microsoft.com/office/powerpoint/2010/main" val="2630784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Table</a:t>
            </a:r>
            <a:r>
              <a:rPr lang="nl-NL" dirty="0" smtClean="0"/>
              <a:t> of Content</a:t>
            </a:r>
            <a:endParaRPr lang="nl-NL" dirty="0"/>
          </a:p>
        </p:txBody>
      </p:sp>
      <p:sp>
        <p:nvSpPr>
          <p:cNvPr id="3" name="Tekstvak 2"/>
          <p:cNvSpPr txBox="1"/>
          <p:nvPr/>
        </p:nvSpPr>
        <p:spPr>
          <a:xfrm>
            <a:off x="353682" y="1337094"/>
            <a:ext cx="6728604" cy="3693319"/>
          </a:xfrm>
          <a:prstGeom prst="rect">
            <a:avLst/>
          </a:prstGeom>
          <a:noFill/>
        </p:spPr>
        <p:txBody>
          <a:bodyPr wrap="square" rtlCol="0">
            <a:spAutoFit/>
          </a:bodyPr>
          <a:lstStyle/>
          <a:p>
            <a:pPr marL="342900" indent="-342900">
              <a:buAutoNum type="arabicPeriod"/>
            </a:pPr>
            <a:r>
              <a:rPr lang="nl-NL" dirty="0" err="1" smtClean="0"/>
              <a:t>Introduction</a:t>
            </a:r>
            <a:r>
              <a:rPr lang="nl-NL" dirty="0" smtClean="0"/>
              <a:t> </a:t>
            </a:r>
          </a:p>
          <a:p>
            <a:pPr marL="342900" indent="-342900">
              <a:buAutoNum type="arabicPeriod"/>
            </a:pPr>
            <a:r>
              <a:rPr lang="nl-NL" dirty="0" err="1" smtClean="0"/>
              <a:t>Problem</a:t>
            </a:r>
            <a:r>
              <a:rPr lang="nl-NL" dirty="0" smtClean="0"/>
              <a:t> Definition </a:t>
            </a:r>
          </a:p>
          <a:p>
            <a:pPr marL="342900" indent="-342900">
              <a:buAutoNum type="arabicPeriod"/>
            </a:pPr>
            <a:r>
              <a:rPr lang="nl-NL" dirty="0" err="1" smtClean="0"/>
              <a:t>Theoretical</a:t>
            </a:r>
            <a:r>
              <a:rPr lang="nl-NL" dirty="0" smtClean="0"/>
              <a:t> Framework</a:t>
            </a:r>
          </a:p>
          <a:p>
            <a:pPr marL="342900" indent="-342900">
              <a:buAutoNum type="arabicPeriod"/>
            </a:pPr>
            <a:r>
              <a:rPr lang="nl-NL" dirty="0" smtClean="0"/>
              <a:t>Method</a:t>
            </a:r>
            <a:endParaRPr lang="nl-NL" dirty="0" smtClean="0"/>
          </a:p>
          <a:p>
            <a:pPr marL="342900" indent="-342900">
              <a:buAutoNum type="arabicPeriod"/>
            </a:pPr>
            <a:r>
              <a:rPr lang="nl-NL" dirty="0" err="1" smtClean="0"/>
              <a:t>Results</a:t>
            </a:r>
            <a:endParaRPr lang="nl-NL" dirty="0" smtClean="0"/>
          </a:p>
          <a:p>
            <a:pPr marL="800100" lvl="1" indent="-342900">
              <a:buAutoNum type="arabicPeriod"/>
            </a:pPr>
            <a:r>
              <a:rPr lang="nl-NL" dirty="0"/>
              <a:t>Case #1</a:t>
            </a:r>
          </a:p>
          <a:p>
            <a:pPr marL="800100" lvl="1" indent="-342900">
              <a:buAutoNum type="arabicPeriod"/>
            </a:pPr>
            <a:r>
              <a:rPr lang="nl-NL" dirty="0"/>
              <a:t>Case #2</a:t>
            </a:r>
          </a:p>
          <a:p>
            <a:pPr marL="800100" lvl="1" indent="-342900">
              <a:buAutoNum type="arabicPeriod"/>
            </a:pPr>
            <a:r>
              <a:rPr lang="nl-NL" dirty="0"/>
              <a:t>Case #3</a:t>
            </a:r>
          </a:p>
          <a:p>
            <a:pPr marL="800100" lvl="1" indent="-342900">
              <a:buAutoNum type="arabicPeriod"/>
            </a:pPr>
            <a:r>
              <a:rPr lang="nl-NL" dirty="0"/>
              <a:t>Case #</a:t>
            </a:r>
            <a:r>
              <a:rPr lang="nl-NL" dirty="0" smtClean="0"/>
              <a:t>4</a:t>
            </a:r>
            <a:endParaRPr lang="nl-NL" dirty="0"/>
          </a:p>
          <a:p>
            <a:pPr marL="342900" indent="-342900">
              <a:buAutoNum type="arabicPeriod"/>
            </a:pPr>
            <a:r>
              <a:rPr lang="nl-NL" dirty="0" smtClean="0"/>
              <a:t>Summary </a:t>
            </a:r>
          </a:p>
          <a:p>
            <a:pPr marL="342900" indent="-342900">
              <a:buAutoNum type="arabicPeriod"/>
            </a:pPr>
            <a:r>
              <a:rPr lang="nl-NL" dirty="0" err="1" smtClean="0"/>
              <a:t>Conclusion</a:t>
            </a:r>
            <a:r>
              <a:rPr lang="nl-NL" dirty="0" smtClean="0"/>
              <a:t>/</a:t>
            </a:r>
            <a:r>
              <a:rPr lang="nl-NL" dirty="0" err="1" smtClean="0"/>
              <a:t>Discussion</a:t>
            </a:r>
            <a:endParaRPr lang="nl-NL" dirty="0" smtClean="0"/>
          </a:p>
          <a:p>
            <a:endParaRPr lang="nl-NL" dirty="0" smtClean="0"/>
          </a:p>
          <a:p>
            <a:pPr marL="800100" lvl="1" indent="-342900">
              <a:buAutoNum type="arabicPeriod"/>
            </a:pPr>
            <a:endParaRPr lang="nl-NL" dirty="0" smtClean="0"/>
          </a:p>
        </p:txBody>
      </p:sp>
    </p:spTree>
    <p:extLst>
      <p:ext uri="{BB962C8B-B14F-4D97-AF65-F5344CB8AC3E}">
        <p14:creationId xmlns:p14="http://schemas.microsoft.com/office/powerpoint/2010/main" val="25662765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717950" cy="1320800"/>
          </a:xfrm>
        </p:spPr>
        <p:txBody>
          <a:bodyPr>
            <a:normAutofit fontScale="90000"/>
          </a:bodyPr>
          <a:lstStyle/>
          <a:p>
            <a:r>
              <a:rPr lang="nl-NL" dirty="0" smtClean="0"/>
              <a:t>Case #2 </a:t>
            </a:r>
            <a:br>
              <a:rPr lang="nl-NL" dirty="0" smtClean="0"/>
            </a:br>
            <a:r>
              <a:rPr lang="nl-NL" dirty="0" smtClean="0"/>
              <a:t>The </a:t>
            </a:r>
            <a:r>
              <a:rPr lang="nl-NL" dirty="0" err="1" smtClean="0"/>
              <a:t>elements</a:t>
            </a:r>
            <a:r>
              <a:rPr lang="nl-NL" dirty="0" smtClean="0"/>
              <a:t> of </a:t>
            </a:r>
            <a:r>
              <a:rPr lang="nl-NL" dirty="0" err="1" smtClean="0"/>
              <a:t>Reflective</a:t>
            </a:r>
            <a:r>
              <a:rPr lang="nl-NL" dirty="0" smtClean="0"/>
              <a:t> </a:t>
            </a:r>
            <a:r>
              <a:rPr lang="nl-NL" dirty="0" err="1" smtClean="0"/>
              <a:t>Questions</a:t>
            </a:r>
            <a:r>
              <a:rPr lang="nl-NL" dirty="0" smtClean="0"/>
              <a:t> </a:t>
            </a:r>
            <a:r>
              <a:rPr lang="nl-NL" dirty="0" err="1" smtClean="0"/>
              <a:t>and</a:t>
            </a:r>
            <a:r>
              <a:rPr lang="nl-NL" dirty="0" smtClean="0"/>
              <a:t> Subjects (2)</a:t>
            </a:r>
            <a:endParaRPr lang="nl-NL"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138297452"/>
              </p:ext>
            </p:extLst>
          </p:nvPr>
        </p:nvGraphicFramePr>
        <p:xfrm>
          <a:off x="1654594" y="1900079"/>
          <a:ext cx="6642849" cy="2626240"/>
        </p:xfrm>
        <a:graphic>
          <a:graphicData uri="http://schemas.openxmlformats.org/drawingml/2006/table">
            <a:tbl>
              <a:tblPr firstRow="1" firstCol="1" bandRow="1">
                <a:tableStyleId>{5C22544A-7EE6-4342-B048-85BDC9FD1C3A}</a:tableStyleId>
              </a:tblPr>
              <a:tblGrid>
                <a:gridCol w="2213397"/>
                <a:gridCol w="2214726"/>
                <a:gridCol w="2214726"/>
              </a:tblGrid>
              <a:tr h="116230">
                <a:tc>
                  <a:txBody>
                    <a:bodyPr/>
                    <a:lstStyle/>
                    <a:p>
                      <a:pPr>
                        <a:lnSpc>
                          <a:spcPct val="107000"/>
                        </a:lnSpc>
                        <a:spcAft>
                          <a:spcPts val="0"/>
                        </a:spcAft>
                      </a:pPr>
                      <a:r>
                        <a:rPr lang="nl-NL" sz="900" dirty="0" err="1">
                          <a:effectLst/>
                        </a:rPr>
                        <a:t>Phase</a:t>
                      </a:r>
                      <a:endParaRPr lang="nl-N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996" marR="52996" marT="0" marB="0"/>
                </a:tc>
                <a:tc>
                  <a:txBody>
                    <a:bodyPr/>
                    <a:lstStyle/>
                    <a:p>
                      <a:pPr>
                        <a:lnSpc>
                          <a:spcPct val="107000"/>
                        </a:lnSpc>
                        <a:spcAft>
                          <a:spcPts val="0"/>
                        </a:spcAft>
                      </a:pPr>
                      <a:r>
                        <a:rPr lang="nl-NL" sz="900">
                          <a:effectLst/>
                        </a:rPr>
                        <a:t>Use of Reflective Questions</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txBody>
                  <a:tcPr marL="52996" marR="52996" marT="0" marB="0"/>
                </a:tc>
                <a:tc>
                  <a:txBody>
                    <a:bodyPr/>
                    <a:lstStyle/>
                    <a:p>
                      <a:pPr>
                        <a:lnSpc>
                          <a:spcPct val="107000"/>
                        </a:lnSpc>
                        <a:spcAft>
                          <a:spcPts val="0"/>
                        </a:spcAft>
                      </a:pPr>
                      <a:r>
                        <a:rPr lang="nl-NL" sz="900">
                          <a:effectLst/>
                        </a:rPr>
                        <a:t>Use of Reflective Subjects </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txBody>
                  <a:tcPr marL="52996" marR="52996" marT="0" marB="0"/>
                </a:tc>
              </a:tr>
              <a:tr h="734664">
                <a:tc>
                  <a:txBody>
                    <a:bodyPr/>
                    <a:lstStyle/>
                    <a:p>
                      <a:pPr>
                        <a:lnSpc>
                          <a:spcPct val="107000"/>
                        </a:lnSpc>
                        <a:spcAft>
                          <a:spcPts val="0"/>
                        </a:spcAft>
                      </a:pPr>
                      <a:r>
                        <a:rPr lang="nl-NL" sz="900">
                          <a:effectLst/>
                        </a:rPr>
                        <a:t>Diagnosis</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txBody>
                  <a:tcPr marL="52996" marR="52996" marT="0" marB="0"/>
                </a:tc>
                <a:tc>
                  <a:txBody>
                    <a:bodyPr/>
                    <a:lstStyle/>
                    <a:p>
                      <a:pPr>
                        <a:lnSpc>
                          <a:spcPct val="107000"/>
                        </a:lnSpc>
                        <a:spcAft>
                          <a:spcPts val="0"/>
                        </a:spcAft>
                      </a:pPr>
                      <a:r>
                        <a:rPr lang="en-GB" sz="900" dirty="0" smtClean="0">
                          <a:effectLst/>
                        </a:rPr>
                        <a:t>Reflectively</a:t>
                      </a:r>
                      <a:r>
                        <a:rPr lang="en-GB" sz="900" baseline="0" dirty="0" smtClean="0">
                          <a:effectLst/>
                        </a:rPr>
                        <a:t> used</a:t>
                      </a:r>
                      <a:endParaRPr lang="nl-N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996" marR="52996" marT="0" marB="0"/>
                </a:tc>
                <a:tc>
                  <a:txBody>
                    <a:bodyPr/>
                    <a:lstStyle/>
                    <a:p>
                      <a:pPr>
                        <a:lnSpc>
                          <a:spcPct val="107000"/>
                        </a:lnSpc>
                        <a:spcAft>
                          <a:spcPts val="0"/>
                        </a:spcAft>
                      </a:pPr>
                      <a:r>
                        <a:rPr lang="nl-NL" sz="900" dirty="0" err="1" smtClean="0">
                          <a:effectLst/>
                        </a:rPr>
                        <a:t>Practically</a:t>
                      </a:r>
                      <a:r>
                        <a:rPr lang="nl-NL" sz="900" dirty="0" smtClean="0">
                          <a:effectLst/>
                        </a:rPr>
                        <a:t> </a:t>
                      </a:r>
                      <a:r>
                        <a:rPr lang="nl-NL" sz="900" dirty="0" err="1" smtClean="0">
                          <a:effectLst/>
                        </a:rPr>
                        <a:t>and</a:t>
                      </a:r>
                      <a:r>
                        <a:rPr lang="nl-NL" sz="900" dirty="0" smtClean="0">
                          <a:effectLst/>
                        </a:rPr>
                        <a:t> </a:t>
                      </a:r>
                      <a:r>
                        <a:rPr lang="nl-NL" sz="900" dirty="0" err="1" smtClean="0">
                          <a:effectLst/>
                        </a:rPr>
                        <a:t>Reflectively</a:t>
                      </a:r>
                      <a:r>
                        <a:rPr lang="nl-NL" sz="900" dirty="0" smtClean="0">
                          <a:effectLst/>
                        </a:rPr>
                        <a:t> </a:t>
                      </a:r>
                      <a:r>
                        <a:rPr lang="nl-NL" sz="900" dirty="0" err="1" smtClean="0">
                          <a:effectLst/>
                        </a:rPr>
                        <a:t>used</a:t>
                      </a:r>
                      <a:endParaRPr lang="nl-N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996" marR="52996" marT="0" marB="0"/>
                </a:tc>
              </a:tr>
              <a:tr h="826497">
                <a:tc>
                  <a:txBody>
                    <a:bodyPr/>
                    <a:lstStyle/>
                    <a:p>
                      <a:pPr>
                        <a:lnSpc>
                          <a:spcPct val="107000"/>
                        </a:lnSpc>
                        <a:spcAft>
                          <a:spcPts val="0"/>
                        </a:spcAft>
                      </a:pPr>
                      <a:r>
                        <a:rPr lang="nl-NL" sz="900">
                          <a:effectLst/>
                        </a:rPr>
                        <a:t>Design </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txBody>
                  <a:tcPr marL="52996" marR="52996" marT="0" marB="0"/>
                </a:tc>
                <a:tc>
                  <a:txBody>
                    <a:bodyPr/>
                    <a:lstStyle/>
                    <a:p>
                      <a:pPr>
                        <a:lnSpc>
                          <a:spcPct val="107000"/>
                        </a:lnSpc>
                        <a:spcAft>
                          <a:spcPts val="0"/>
                        </a:spcAft>
                      </a:pPr>
                      <a:r>
                        <a:rPr lang="en-GB" sz="900" dirty="0" smtClean="0">
                          <a:effectLst/>
                        </a:rPr>
                        <a:t>Reflectively</a:t>
                      </a:r>
                      <a:r>
                        <a:rPr lang="en-GB" sz="900" baseline="0" dirty="0" smtClean="0">
                          <a:effectLst/>
                        </a:rPr>
                        <a:t> used</a:t>
                      </a:r>
                      <a:r>
                        <a:rPr lang="en-GB" sz="900" dirty="0" smtClean="0">
                          <a:effectLst/>
                        </a:rPr>
                        <a:t>. </a:t>
                      </a:r>
                      <a:endParaRPr lang="nl-N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996" marR="52996" marT="0" marB="0"/>
                </a:tc>
                <a:tc>
                  <a:txBody>
                    <a:bodyPr/>
                    <a:lstStyle/>
                    <a:p>
                      <a:pPr>
                        <a:lnSpc>
                          <a:spcPct val="107000"/>
                        </a:lnSpc>
                        <a:spcAft>
                          <a:spcPts val="0"/>
                        </a:spcAft>
                      </a:pPr>
                      <a:r>
                        <a:rPr lang="nl-NL" sz="900" dirty="0" err="1">
                          <a:effectLst/>
                        </a:rPr>
                        <a:t>Practically</a:t>
                      </a:r>
                      <a:r>
                        <a:rPr lang="nl-NL" sz="900" dirty="0">
                          <a:effectLst/>
                        </a:rPr>
                        <a:t> </a:t>
                      </a:r>
                      <a:r>
                        <a:rPr lang="nl-NL" sz="900" dirty="0" err="1" smtClean="0">
                          <a:effectLst/>
                        </a:rPr>
                        <a:t>and</a:t>
                      </a:r>
                      <a:r>
                        <a:rPr lang="nl-NL" sz="900" dirty="0" smtClean="0">
                          <a:effectLst/>
                        </a:rPr>
                        <a:t> </a:t>
                      </a:r>
                      <a:r>
                        <a:rPr lang="nl-NL" sz="900" dirty="0" err="1" smtClean="0">
                          <a:effectLst/>
                        </a:rPr>
                        <a:t>Reflectively</a:t>
                      </a:r>
                      <a:r>
                        <a:rPr lang="nl-NL" sz="900" dirty="0" smtClean="0">
                          <a:effectLst/>
                        </a:rPr>
                        <a:t> </a:t>
                      </a:r>
                      <a:r>
                        <a:rPr lang="nl-NL" sz="900" dirty="0" err="1" smtClean="0">
                          <a:effectLst/>
                        </a:rPr>
                        <a:t>used</a:t>
                      </a:r>
                      <a:endParaRPr lang="nl-N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996" marR="52996" marT="0" marB="0"/>
                </a:tc>
              </a:tr>
              <a:tr h="918330">
                <a:tc>
                  <a:txBody>
                    <a:bodyPr/>
                    <a:lstStyle/>
                    <a:p>
                      <a:pPr>
                        <a:lnSpc>
                          <a:spcPct val="107000"/>
                        </a:lnSpc>
                        <a:spcAft>
                          <a:spcPts val="0"/>
                        </a:spcAft>
                      </a:pPr>
                      <a:r>
                        <a:rPr lang="nl-NL" sz="900">
                          <a:effectLst/>
                        </a:rPr>
                        <a:t>Evaluation </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txBody>
                  <a:tcPr marL="52996" marR="52996" marT="0" marB="0"/>
                </a:tc>
                <a:tc>
                  <a:txBody>
                    <a:bodyPr/>
                    <a:lstStyle/>
                    <a:p>
                      <a:pPr>
                        <a:lnSpc>
                          <a:spcPct val="107000"/>
                        </a:lnSpc>
                        <a:spcAft>
                          <a:spcPts val="0"/>
                        </a:spcAft>
                      </a:pPr>
                      <a:r>
                        <a:rPr lang="nl-NL" sz="900" dirty="0" err="1">
                          <a:effectLst/>
                        </a:rPr>
                        <a:t>Practically</a:t>
                      </a:r>
                      <a:r>
                        <a:rPr lang="nl-NL" sz="900" dirty="0">
                          <a:effectLst/>
                        </a:rPr>
                        <a:t> </a:t>
                      </a:r>
                      <a:r>
                        <a:rPr lang="nl-NL" sz="900" dirty="0" err="1" smtClean="0">
                          <a:effectLst/>
                        </a:rPr>
                        <a:t>and</a:t>
                      </a:r>
                      <a:r>
                        <a:rPr lang="nl-NL" sz="900" dirty="0" smtClean="0">
                          <a:effectLst/>
                        </a:rPr>
                        <a:t> </a:t>
                      </a:r>
                      <a:r>
                        <a:rPr lang="nl-NL" sz="900" dirty="0" err="1" smtClean="0">
                          <a:effectLst/>
                        </a:rPr>
                        <a:t>Reflectively</a:t>
                      </a:r>
                      <a:r>
                        <a:rPr lang="nl-NL" sz="900" dirty="0" smtClean="0">
                          <a:effectLst/>
                        </a:rPr>
                        <a:t> </a:t>
                      </a:r>
                      <a:r>
                        <a:rPr lang="nl-NL" sz="900" dirty="0" err="1" smtClean="0">
                          <a:effectLst/>
                        </a:rPr>
                        <a:t>used</a:t>
                      </a:r>
                      <a:endParaRPr lang="nl-N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996" marR="52996" marT="0" marB="0"/>
                </a:tc>
                <a:tc>
                  <a:txBody>
                    <a:bodyPr/>
                    <a:lstStyle/>
                    <a:p>
                      <a:pPr>
                        <a:lnSpc>
                          <a:spcPct val="107000"/>
                        </a:lnSpc>
                        <a:spcAft>
                          <a:spcPts val="0"/>
                        </a:spcAft>
                      </a:pPr>
                      <a:r>
                        <a:rPr lang="nl-NL" sz="900" dirty="0" err="1">
                          <a:effectLst/>
                        </a:rPr>
                        <a:t>Practically</a:t>
                      </a:r>
                      <a:r>
                        <a:rPr lang="nl-NL" sz="900" dirty="0">
                          <a:effectLst/>
                        </a:rPr>
                        <a:t> </a:t>
                      </a:r>
                      <a:r>
                        <a:rPr lang="nl-NL" sz="900" dirty="0" err="1" smtClean="0">
                          <a:effectLst/>
                        </a:rPr>
                        <a:t>and</a:t>
                      </a:r>
                      <a:r>
                        <a:rPr lang="nl-NL" sz="900" dirty="0" smtClean="0">
                          <a:effectLst/>
                        </a:rPr>
                        <a:t> </a:t>
                      </a:r>
                      <a:r>
                        <a:rPr lang="nl-NL" sz="900" dirty="0" err="1" smtClean="0">
                          <a:effectLst/>
                        </a:rPr>
                        <a:t>Reflectively</a:t>
                      </a:r>
                      <a:r>
                        <a:rPr lang="nl-NL" sz="900" dirty="0" smtClean="0">
                          <a:effectLst/>
                        </a:rPr>
                        <a:t> </a:t>
                      </a:r>
                      <a:r>
                        <a:rPr lang="nl-NL" sz="900" dirty="0" err="1" smtClean="0">
                          <a:effectLst/>
                        </a:rPr>
                        <a:t>used</a:t>
                      </a:r>
                      <a:r>
                        <a:rPr lang="nl-NL" sz="900" dirty="0" smtClean="0">
                          <a:effectLst/>
                        </a:rPr>
                        <a:t> </a:t>
                      </a:r>
                      <a:r>
                        <a:rPr lang="nl-NL" sz="900" dirty="0">
                          <a:effectLst/>
                        </a:rPr>
                        <a:t> </a:t>
                      </a:r>
                      <a:endParaRPr lang="nl-N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996" marR="52996" marT="0" marB="0"/>
                </a:tc>
              </a:tr>
            </a:tbl>
          </a:graphicData>
        </a:graphic>
      </p:graphicFrame>
    </p:spTree>
    <p:extLst>
      <p:ext uri="{BB962C8B-B14F-4D97-AF65-F5344CB8AC3E}">
        <p14:creationId xmlns:p14="http://schemas.microsoft.com/office/powerpoint/2010/main" val="30779277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Results</a:t>
            </a:r>
            <a:r>
              <a:rPr lang="nl-NL" dirty="0" smtClean="0"/>
              <a:t>:</a:t>
            </a:r>
            <a:br>
              <a:rPr lang="nl-NL" dirty="0" smtClean="0"/>
            </a:br>
            <a:r>
              <a:rPr lang="nl-NL" dirty="0" smtClean="0"/>
              <a:t>Case # 3 </a:t>
            </a:r>
            <a:r>
              <a:rPr lang="nl-NL" dirty="0" err="1" smtClean="0"/>
              <a:t>Success</a:t>
            </a:r>
            <a:r>
              <a:rPr lang="nl-NL" dirty="0"/>
              <a:t> </a:t>
            </a:r>
            <a:r>
              <a:rPr lang="nl-NL" dirty="0" smtClean="0"/>
              <a:t>criteria </a:t>
            </a:r>
            <a:endParaRPr lang="nl-NL" dirty="0"/>
          </a:p>
        </p:txBody>
      </p:sp>
      <p:sp>
        <p:nvSpPr>
          <p:cNvPr id="3" name="Tijdelijke aanduiding voor inhoud 2"/>
          <p:cNvSpPr>
            <a:spLocks noGrp="1"/>
          </p:cNvSpPr>
          <p:nvPr>
            <p:ph idx="1"/>
          </p:nvPr>
        </p:nvSpPr>
        <p:spPr/>
        <p:txBody>
          <a:bodyPr/>
          <a:lstStyle/>
          <a:p>
            <a:pPr marL="0" indent="0">
              <a:buNone/>
            </a:pPr>
            <a:r>
              <a:rPr lang="nl-NL" dirty="0" err="1" smtClean="0"/>
              <a:t>Number</a:t>
            </a:r>
            <a:r>
              <a:rPr lang="nl-NL" dirty="0" smtClean="0"/>
              <a:t> of PLC-members: </a:t>
            </a:r>
            <a:r>
              <a:rPr lang="nl-NL" b="1" dirty="0" smtClean="0"/>
              <a:t>5</a:t>
            </a:r>
          </a:p>
          <a:p>
            <a:pPr marL="0" indent="0">
              <a:buNone/>
            </a:pPr>
            <a:r>
              <a:rPr lang="nl-NL" b="1" dirty="0" smtClean="0"/>
              <a:t>Goal: </a:t>
            </a:r>
            <a:r>
              <a:rPr lang="en-GB" dirty="0"/>
              <a:t>to implement a </a:t>
            </a:r>
            <a:r>
              <a:rPr lang="en-GB" dirty="0" smtClean="0"/>
              <a:t>feedback system </a:t>
            </a:r>
            <a:r>
              <a:rPr lang="en-GB" dirty="0"/>
              <a:t>in the lower grades based on success criteria in mathematic learning goals</a:t>
            </a:r>
            <a:r>
              <a:rPr lang="en-GB" dirty="0" smtClean="0"/>
              <a:t>. And the collective </a:t>
            </a:r>
            <a:r>
              <a:rPr lang="en-GB" dirty="0"/>
              <a:t>learning from the members of the PLC. </a:t>
            </a:r>
            <a:endParaRPr lang="nl-NL" b="1" dirty="0" smtClean="0"/>
          </a:p>
          <a:p>
            <a:pPr marL="0" indent="0">
              <a:buNone/>
            </a:pPr>
            <a:r>
              <a:rPr lang="nl-NL" b="1" dirty="0" err="1" smtClean="0"/>
              <a:t>Facilitated</a:t>
            </a:r>
            <a:r>
              <a:rPr lang="nl-NL" b="1" dirty="0" smtClean="0"/>
              <a:t>: </a:t>
            </a:r>
            <a:r>
              <a:rPr lang="nl-NL" dirty="0" smtClean="0"/>
              <a:t>NO</a:t>
            </a:r>
            <a:endParaRPr lang="nl-NL" b="1" dirty="0" smtClean="0"/>
          </a:p>
          <a:p>
            <a:pPr marL="0" indent="0">
              <a:buNone/>
            </a:pPr>
            <a:r>
              <a:rPr lang="nl-NL" b="1" dirty="0" err="1" smtClean="0"/>
              <a:t>Effectiveness</a:t>
            </a:r>
            <a:r>
              <a:rPr lang="nl-NL" b="1" dirty="0" smtClean="0"/>
              <a:t>: </a:t>
            </a:r>
            <a:r>
              <a:rPr lang="nl-NL" dirty="0" smtClean="0"/>
              <a:t>POSITIVE</a:t>
            </a:r>
            <a:endParaRPr lang="nl-NL" dirty="0"/>
          </a:p>
        </p:txBody>
      </p:sp>
    </p:spTree>
    <p:extLst>
      <p:ext uri="{BB962C8B-B14F-4D97-AF65-F5344CB8AC3E}">
        <p14:creationId xmlns:p14="http://schemas.microsoft.com/office/powerpoint/2010/main" val="35474554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Case #3</a:t>
            </a:r>
            <a:br>
              <a:rPr lang="nl-NL" dirty="0" smtClean="0"/>
            </a:br>
            <a:r>
              <a:rPr lang="nl-NL" dirty="0" smtClean="0"/>
              <a:t>The </a:t>
            </a:r>
            <a:r>
              <a:rPr lang="nl-NL" dirty="0" err="1" smtClean="0"/>
              <a:t>role</a:t>
            </a:r>
            <a:r>
              <a:rPr lang="nl-NL" dirty="0" smtClean="0"/>
              <a:t> of </a:t>
            </a:r>
            <a:r>
              <a:rPr lang="nl-NL" dirty="0" err="1" smtClean="0"/>
              <a:t>Experience</a:t>
            </a:r>
            <a:r>
              <a:rPr lang="nl-NL" dirty="0" smtClean="0"/>
              <a:t>, Data </a:t>
            </a:r>
            <a:r>
              <a:rPr lang="nl-NL" dirty="0" err="1" smtClean="0"/>
              <a:t>and</a:t>
            </a:r>
            <a:r>
              <a:rPr lang="nl-NL" dirty="0" smtClean="0"/>
              <a:t> </a:t>
            </a:r>
            <a:r>
              <a:rPr lang="nl-NL" dirty="0" err="1" smtClean="0"/>
              <a:t>Literature</a:t>
            </a:r>
            <a:endParaRPr lang="nl-NL" dirty="0"/>
          </a:p>
        </p:txBody>
      </p:sp>
      <p:graphicFrame>
        <p:nvGraphicFramePr>
          <p:cNvPr id="4" name="Tijdelijke aanduiding voor inhoud 3"/>
          <p:cNvGraphicFramePr>
            <a:graphicFrameLocks noGrp="1"/>
          </p:cNvGraphicFramePr>
          <p:nvPr>
            <p:ph idx="1"/>
          </p:nvPr>
        </p:nvGraphicFramePr>
        <p:xfrm>
          <a:off x="1415428" y="2120201"/>
          <a:ext cx="7121181" cy="4549204"/>
        </p:xfrm>
        <a:graphic>
          <a:graphicData uri="http://schemas.openxmlformats.org/drawingml/2006/table">
            <a:tbl>
              <a:tblPr firstRow="1" firstCol="1" bandRow="1">
                <a:tableStyleId>{5C22544A-7EE6-4342-B048-85BDC9FD1C3A}</a:tableStyleId>
              </a:tblPr>
              <a:tblGrid>
                <a:gridCol w="1690988"/>
                <a:gridCol w="1834490"/>
                <a:gridCol w="1841106"/>
                <a:gridCol w="1754597"/>
              </a:tblGrid>
              <a:tr h="143757">
                <a:tc>
                  <a:txBody>
                    <a:bodyPr/>
                    <a:lstStyle/>
                    <a:p>
                      <a:pPr>
                        <a:lnSpc>
                          <a:spcPct val="107000"/>
                        </a:lnSpc>
                        <a:spcAft>
                          <a:spcPts val="0"/>
                        </a:spcAft>
                      </a:pPr>
                      <a:r>
                        <a:rPr lang="nl-NL" sz="900" dirty="0">
                          <a:effectLst/>
                        </a:rPr>
                        <a:t> </a:t>
                      </a:r>
                      <a:endParaRPr lang="nl-N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958" marR="54958" marT="0" marB="0"/>
                </a:tc>
                <a:tc>
                  <a:txBody>
                    <a:bodyPr/>
                    <a:lstStyle/>
                    <a:p>
                      <a:pPr>
                        <a:lnSpc>
                          <a:spcPct val="107000"/>
                        </a:lnSpc>
                        <a:spcAft>
                          <a:spcPts val="0"/>
                        </a:spcAft>
                      </a:pPr>
                      <a:r>
                        <a:rPr lang="nl-NL" sz="900">
                          <a:effectLst/>
                        </a:rPr>
                        <a:t>Diagnosis</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txBody>
                  <a:tcPr marL="54958" marR="54958" marT="0" marB="0"/>
                </a:tc>
                <a:tc>
                  <a:txBody>
                    <a:bodyPr/>
                    <a:lstStyle/>
                    <a:p>
                      <a:pPr>
                        <a:lnSpc>
                          <a:spcPct val="107000"/>
                        </a:lnSpc>
                        <a:spcAft>
                          <a:spcPts val="0"/>
                        </a:spcAft>
                      </a:pPr>
                      <a:r>
                        <a:rPr lang="nl-NL" sz="900">
                          <a:effectLst/>
                        </a:rPr>
                        <a:t>Design </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txBody>
                  <a:tcPr marL="54958" marR="54958" marT="0" marB="0"/>
                </a:tc>
                <a:tc>
                  <a:txBody>
                    <a:bodyPr/>
                    <a:lstStyle/>
                    <a:p>
                      <a:pPr>
                        <a:lnSpc>
                          <a:spcPct val="107000"/>
                        </a:lnSpc>
                        <a:spcAft>
                          <a:spcPts val="0"/>
                        </a:spcAft>
                      </a:pPr>
                      <a:r>
                        <a:rPr lang="nl-NL" sz="900">
                          <a:effectLst/>
                        </a:rPr>
                        <a:t>Evaluation </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txBody>
                  <a:tcPr marL="54958" marR="54958" marT="0" marB="0"/>
                </a:tc>
              </a:tr>
              <a:tr h="1293812">
                <a:tc>
                  <a:txBody>
                    <a:bodyPr/>
                    <a:lstStyle/>
                    <a:p>
                      <a:pPr>
                        <a:lnSpc>
                          <a:spcPct val="107000"/>
                        </a:lnSpc>
                        <a:spcAft>
                          <a:spcPts val="0"/>
                        </a:spcAft>
                      </a:pPr>
                      <a:r>
                        <a:rPr lang="nl-NL" sz="900">
                          <a:effectLst/>
                        </a:rPr>
                        <a:t>Experience</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txBody>
                  <a:tcPr marL="54958" marR="54958" marT="0" marB="0"/>
                </a:tc>
                <a:tc>
                  <a:txBody>
                    <a:bodyPr/>
                    <a:lstStyle/>
                    <a:p>
                      <a:pPr>
                        <a:lnSpc>
                          <a:spcPct val="107000"/>
                        </a:lnSpc>
                        <a:spcAft>
                          <a:spcPts val="0"/>
                        </a:spcAft>
                      </a:pPr>
                      <a:r>
                        <a:rPr lang="nl-NL" sz="900" dirty="0" err="1">
                          <a:effectLst/>
                        </a:rPr>
                        <a:t>Experience</a:t>
                      </a:r>
                      <a:r>
                        <a:rPr lang="nl-NL" sz="900" dirty="0">
                          <a:effectLst/>
                        </a:rPr>
                        <a:t> of </a:t>
                      </a:r>
                      <a:r>
                        <a:rPr lang="nl-NL" sz="900" dirty="0" err="1">
                          <a:effectLst/>
                        </a:rPr>
                        <a:t>the</a:t>
                      </a:r>
                      <a:r>
                        <a:rPr lang="nl-NL" sz="900" dirty="0">
                          <a:effectLst/>
                        </a:rPr>
                        <a:t> </a:t>
                      </a:r>
                      <a:r>
                        <a:rPr lang="nl-NL" sz="900" dirty="0" err="1">
                          <a:effectLst/>
                        </a:rPr>
                        <a:t>teachers</a:t>
                      </a:r>
                      <a:r>
                        <a:rPr lang="nl-NL" sz="900" dirty="0">
                          <a:effectLst/>
                        </a:rPr>
                        <a:t> </a:t>
                      </a:r>
                      <a:r>
                        <a:rPr lang="nl-NL" sz="900" dirty="0" err="1">
                          <a:effectLst/>
                        </a:rPr>
                        <a:t>with</a:t>
                      </a:r>
                      <a:r>
                        <a:rPr lang="nl-NL" sz="900" dirty="0">
                          <a:effectLst/>
                        </a:rPr>
                        <a:t> feedback </a:t>
                      </a:r>
                      <a:r>
                        <a:rPr lang="nl-NL" sz="900" dirty="0" err="1">
                          <a:effectLst/>
                        </a:rPr>
                        <a:t>and</a:t>
                      </a:r>
                      <a:r>
                        <a:rPr lang="nl-NL" sz="900" dirty="0">
                          <a:effectLst/>
                        </a:rPr>
                        <a:t> </a:t>
                      </a:r>
                      <a:r>
                        <a:rPr lang="nl-NL" sz="900" dirty="0" err="1">
                          <a:effectLst/>
                        </a:rPr>
                        <a:t>success</a:t>
                      </a:r>
                      <a:r>
                        <a:rPr lang="nl-NL" sz="900" dirty="0">
                          <a:effectLst/>
                        </a:rPr>
                        <a:t> criteria </a:t>
                      </a:r>
                      <a:r>
                        <a:rPr lang="nl-NL" sz="900" dirty="0" err="1">
                          <a:effectLst/>
                        </a:rPr>
                        <a:t>to</a:t>
                      </a:r>
                      <a:r>
                        <a:rPr lang="nl-NL" sz="900" dirty="0">
                          <a:effectLst/>
                        </a:rPr>
                        <a:t> </a:t>
                      </a:r>
                      <a:r>
                        <a:rPr lang="nl-NL" sz="900" dirty="0" err="1">
                          <a:effectLst/>
                        </a:rPr>
                        <a:t>determine</a:t>
                      </a:r>
                      <a:r>
                        <a:rPr lang="nl-NL" sz="900" dirty="0">
                          <a:effectLst/>
                        </a:rPr>
                        <a:t> </a:t>
                      </a:r>
                      <a:r>
                        <a:rPr lang="nl-NL" sz="900" dirty="0" err="1">
                          <a:effectLst/>
                        </a:rPr>
                        <a:t>what</a:t>
                      </a:r>
                      <a:r>
                        <a:rPr lang="nl-NL" sz="900" dirty="0">
                          <a:effectLst/>
                        </a:rPr>
                        <a:t> </a:t>
                      </a:r>
                      <a:r>
                        <a:rPr lang="nl-NL" sz="900" dirty="0" err="1">
                          <a:effectLst/>
                        </a:rPr>
                        <a:t>the</a:t>
                      </a:r>
                      <a:r>
                        <a:rPr lang="nl-NL" sz="900" dirty="0">
                          <a:effectLst/>
                        </a:rPr>
                        <a:t> PLC wants </a:t>
                      </a:r>
                      <a:r>
                        <a:rPr lang="nl-NL" sz="900" dirty="0" err="1">
                          <a:effectLst/>
                        </a:rPr>
                        <a:t>to</a:t>
                      </a:r>
                      <a:r>
                        <a:rPr lang="nl-NL" sz="900" dirty="0">
                          <a:effectLst/>
                        </a:rPr>
                        <a:t> </a:t>
                      </a:r>
                      <a:r>
                        <a:rPr lang="nl-NL" sz="900" dirty="0" err="1">
                          <a:effectLst/>
                        </a:rPr>
                        <a:t>accomplish</a:t>
                      </a:r>
                      <a:r>
                        <a:rPr lang="nl-NL" sz="900" dirty="0">
                          <a:effectLst/>
                        </a:rPr>
                        <a:t> </a:t>
                      </a:r>
                      <a:endParaRPr lang="nl-N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958" marR="54958" marT="0" marB="0"/>
                </a:tc>
                <a:tc>
                  <a:txBody>
                    <a:bodyPr/>
                    <a:lstStyle/>
                    <a:p>
                      <a:pPr>
                        <a:lnSpc>
                          <a:spcPct val="107000"/>
                        </a:lnSpc>
                        <a:spcAft>
                          <a:spcPts val="0"/>
                        </a:spcAft>
                      </a:pPr>
                      <a:r>
                        <a:rPr lang="en-GB" sz="900" dirty="0">
                          <a:effectLst/>
                        </a:rPr>
                        <a:t>Experience with the success criteria was input for the conversation wherein knowledge about this subject was being shared with the other PLC members. This experience contributed as support for designing the intervention.</a:t>
                      </a:r>
                      <a:endParaRPr lang="nl-NL" sz="900" dirty="0">
                        <a:effectLst/>
                      </a:endParaRPr>
                    </a:p>
                    <a:p>
                      <a:pPr>
                        <a:lnSpc>
                          <a:spcPct val="107000"/>
                        </a:lnSpc>
                        <a:spcAft>
                          <a:spcPts val="0"/>
                        </a:spcAft>
                      </a:pPr>
                      <a:r>
                        <a:rPr lang="en-GB" sz="900" dirty="0">
                          <a:effectLst/>
                        </a:rPr>
                        <a:t>Experience with the execution of the design</a:t>
                      </a:r>
                      <a:endParaRPr lang="nl-N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958" marR="54958" marT="0" marB="0"/>
                </a:tc>
                <a:tc>
                  <a:txBody>
                    <a:bodyPr/>
                    <a:lstStyle/>
                    <a:p>
                      <a:pPr>
                        <a:lnSpc>
                          <a:spcPct val="107000"/>
                        </a:lnSpc>
                        <a:spcAft>
                          <a:spcPts val="0"/>
                        </a:spcAft>
                      </a:pPr>
                      <a:r>
                        <a:rPr lang="nl-NL" sz="900" dirty="0" err="1">
                          <a:effectLst/>
                        </a:rPr>
                        <a:t>Experience</a:t>
                      </a:r>
                      <a:r>
                        <a:rPr lang="nl-NL" sz="900" dirty="0">
                          <a:effectLst/>
                        </a:rPr>
                        <a:t> of </a:t>
                      </a:r>
                      <a:r>
                        <a:rPr lang="nl-NL" sz="900" dirty="0" err="1">
                          <a:effectLst/>
                        </a:rPr>
                        <a:t>the</a:t>
                      </a:r>
                      <a:r>
                        <a:rPr lang="nl-NL" sz="900" dirty="0">
                          <a:effectLst/>
                        </a:rPr>
                        <a:t> data </a:t>
                      </a:r>
                      <a:r>
                        <a:rPr lang="nl-NL" sz="900" dirty="0" err="1">
                          <a:effectLst/>
                        </a:rPr>
                        <a:t>with</a:t>
                      </a:r>
                      <a:r>
                        <a:rPr lang="nl-NL" sz="900" dirty="0">
                          <a:effectLst/>
                        </a:rPr>
                        <a:t> </a:t>
                      </a:r>
                      <a:r>
                        <a:rPr lang="nl-NL" sz="900" dirty="0" err="1">
                          <a:effectLst/>
                        </a:rPr>
                        <a:t>the</a:t>
                      </a:r>
                      <a:r>
                        <a:rPr lang="nl-NL" sz="900" dirty="0">
                          <a:effectLst/>
                        </a:rPr>
                        <a:t> </a:t>
                      </a:r>
                      <a:r>
                        <a:rPr lang="nl-NL" sz="900" dirty="0" err="1">
                          <a:effectLst/>
                        </a:rPr>
                        <a:t>execution</a:t>
                      </a:r>
                      <a:r>
                        <a:rPr lang="nl-NL" sz="900" dirty="0">
                          <a:effectLst/>
                        </a:rPr>
                        <a:t> of </a:t>
                      </a:r>
                      <a:r>
                        <a:rPr lang="nl-NL" sz="900" dirty="0" err="1">
                          <a:effectLst/>
                        </a:rPr>
                        <a:t>the</a:t>
                      </a:r>
                      <a:r>
                        <a:rPr lang="nl-NL" sz="900" dirty="0">
                          <a:effectLst/>
                        </a:rPr>
                        <a:t> design. Input </a:t>
                      </a:r>
                      <a:r>
                        <a:rPr lang="nl-NL" sz="900" dirty="0" err="1">
                          <a:effectLst/>
                        </a:rPr>
                        <a:t>into</a:t>
                      </a:r>
                      <a:r>
                        <a:rPr lang="nl-NL" sz="900" dirty="0">
                          <a:effectLst/>
                        </a:rPr>
                        <a:t> </a:t>
                      </a:r>
                      <a:r>
                        <a:rPr lang="nl-NL" sz="900" dirty="0" err="1">
                          <a:effectLst/>
                        </a:rPr>
                        <a:t>the</a:t>
                      </a:r>
                      <a:r>
                        <a:rPr lang="nl-NL" sz="900" dirty="0">
                          <a:effectLst/>
                        </a:rPr>
                        <a:t> </a:t>
                      </a:r>
                      <a:r>
                        <a:rPr lang="nl-NL" sz="900" dirty="0" err="1">
                          <a:effectLst/>
                        </a:rPr>
                        <a:t>systematically</a:t>
                      </a:r>
                      <a:r>
                        <a:rPr lang="nl-NL" sz="900" dirty="0">
                          <a:effectLst/>
                        </a:rPr>
                        <a:t> </a:t>
                      </a:r>
                      <a:r>
                        <a:rPr lang="nl-NL" sz="900" dirty="0" err="1">
                          <a:effectLst/>
                        </a:rPr>
                        <a:t>gathered</a:t>
                      </a:r>
                      <a:r>
                        <a:rPr lang="nl-NL" sz="900" dirty="0">
                          <a:effectLst/>
                        </a:rPr>
                        <a:t> data </a:t>
                      </a:r>
                      <a:r>
                        <a:rPr lang="nl-NL" sz="900" dirty="0" err="1">
                          <a:effectLst/>
                        </a:rPr>
                        <a:t>for</a:t>
                      </a:r>
                      <a:r>
                        <a:rPr lang="nl-NL" sz="900" dirty="0">
                          <a:effectLst/>
                        </a:rPr>
                        <a:t> </a:t>
                      </a:r>
                      <a:r>
                        <a:rPr lang="nl-NL" sz="900" dirty="0" err="1">
                          <a:effectLst/>
                        </a:rPr>
                        <a:t>evaluation</a:t>
                      </a:r>
                      <a:r>
                        <a:rPr lang="nl-NL" sz="900" dirty="0">
                          <a:effectLst/>
                        </a:rPr>
                        <a:t>. </a:t>
                      </a:r>
                    </a:p>
                    <a:p>
                      <a:pPr>
                        <a:lnSpc>
                          <a:spcPct val="107000"/>
                        </a:lnSpc>
                        <a:spcAft>
                          <a:spcPts val="0"/>
                        </a:spcAft>
                      </a:pPr>
                      <a:r>
                        <a:rPr lang="nl-NL" sz="900" dirty="0">
                          <a:effectLst/>
                        </a:rPr>
                        <a:t> </a:t>
                      </a:r>
                      <a:endParaRPr lang="nl-N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958" marR="54958" marT="0" marB="0"/>
                </a:tc>
              </a:tr>
              <a:tr h="1437569">
                <a:tc>
                  <a:txBody>
                    <a:bodyPr/>
                    <a:lstStyle/>
                    <a:p>
                      <a:pPr>
                        <a:lnSpc>
                          <a:spcPct val="107000"/>
                        </a:lnSpc>
                        <a:spcAft>
                          <a:spcPts val="0"/>
                        </a:spcAft>
                      </a:pPr>
                      <a:r>
                        <a:rPr lang="nl-NL" sz="900">
                          <a:effectLst/>
                        </a:rPr>
                        <a:t>Data</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txBody>
                  <a:tcPr marL="54958" marR="54958" marT="0" marB="0"/>
                </a:tc>
                <a:tc>
                  <a:txBody>
                    <a:bodyPr/>
                    <a:lstStyle/>
                    <a:p>
                      <a:pPr>
                        <a:lnSpc>
                          <a:spcPct val="107000"/>
                        </a:lnSpc>
                        <a:spcAft>
                          <a:spcPts val="0"/>
                        </a:spcAft>
                      </a:pPr>
                      <a:r>
                        <a:rPr lang="nl-NL" sz="900" dirty="0" err="1">
                          <a:effectLst/>
                        </a:rPr>
                        <a:t>Systematically</a:t>
                      </a:r>
                      <a:r>
                        <a:rPr lang="nl-NL" sz="900" dirty="0">
                          <a:effectLst/>
                        </a:rPr>
                        <a:t> </a:t>
                      </a:r>
                      <a:r>
                        <a:rPr lang="nl-NL" sz="900" dirty="0" err="1">
                          <a:effectLst/>
                        </a:rPr>
                        <a:t>gathered</a:t>
                      </a:r>
                      <a:r>
                        <a:rPr lang="nl-NL" sz="900" dirty="0">
                          <a:effectLst/>
                        </a:rPr>
                        <a:t> data e.g. “</a:t>
                      </a:r>
                      <a:r>
                        <a:rPr lang="nl-NL" sz="900" dirty="0" err="1">
                          <a:effectLst/>
                        </a:rPr>
                        <a:t>silent</a:t>
                      </a:r>
                      <a:r>
                        <a:rPr lang="nl-NL" sz="900" dirty="0">
                          <a:effectLst/>
                        </a:rPr>
                        <a:t> </a:t>
                      </a:r>
                      <a:r>
                        <a:rPr lang="nl-NL" sz="900" dirty="0" err="1">
                          <a:effectLst/>
                        </a:rPr>
                        <a:t>dialogue</a:t>
                      </a:r>
                      <a:r>
                        <a:rPr lang="nl-NL" sz="900" dirty="0">
                          <a:effectLst/>
                        </a:rPr>
                        <a:t>”, questionnaire </a:t>
                      </a:r>
                      <a:r>
                        <a:rPr lang="nl-NL" sz="900" dirty="0" err="1">
                          <a:effectLst/>
                        </a:rPr>
                        <a:t>operation</a:t>
                      </a:r>
                      <a:r>
                        <a:rPr lang="nl-NL" sz="900" dirty="0">
                          <a:effectLst/>
                        </a:rPr>
                        <a:t> PLC, interviews </a:t>
                      </a:r>
                      <a:r>
                        <a:rPr lang="nl-NL" sz="900" dirty="0" err="1">
                          <a:effectLst/>
                        </a:rPr>
                        <a:t>and</a:t>
                      </a:r>
                      <a:r>
                        <a:rPr lang="nl-NL" sz="900" dirty="0">
                          <a:effectLst/>
                        </a:rPr>
                        <a:t> </a:t>
                      </a:r>
                      <a:r>
                        <a:rPr lang="nl-NL" sz="900" dirty="0" err="1">
                          <a:effectLst/>
                        </a:rPr>
                        <a:t>the</a:t>
                      </a:r>
                      <a:r>
                        <a:rPr lang="nl-NL" sz="900" dirty="0">
                          <a:effectLst/>
                        </a:rPr>
                        <a:t> colour test of De Caluwé (2003). Data was </a:t>
                      </a:r>
                      <a:r>
                        <a:rPr lang="nl-NL" sz="900" dirty="0" err="1">
                          <a:effectLst/>
                        </a:rPr>
                        <a:t>gathered</a:t>
                      </a:r>
                      <a:r>
                        <a:rPr lang="nl-NL" sz="900" dirty="0">
                          <a:effectLst/>
                        </a:rPr>
                        <a:t> </a:t>
                      </a:r>
                      <a:r>
                        <a:rPr lang="nl-NL" sz="900" dirty="0" err="1">
                          <a:effectLst/>
                        </a:rPr>
                        <a:t>to</a:t>
                      </a:r>
                      <a:r>
                        <a:rPr lang="nl-NL" sz="900" dirty="0">
                          <a:effectLst/>
                        </a:rPr>
                        <a:t> </a:t>
                      </a:r>
                      <a:r>
                        <a:rPr lang="nl-NL" sz="900" dirty="0" err="1">
                          <a:effectLst/>
                        </a:rPr>
                        <a:t>determine</a:t>
                      </a:r>
                      <a:r>
                        <a:rPr lang="nl-NL" sz="900" dirty="0">
                          <a:effectLst/>
                        </a:rPr>
                        <a:t> </a:t>
                      </a:r>
                      <a:r>
                        <a:rPr lang="nl-NL" sz="900" dirty="0" err="1">
                          <a:effectLst/>
                        </a:rPr>
                        <a:t>which</a:t>
                      </a:r>
                      <a:r>
                        <a:rPr lang="nl-NL" sz="900" dirty="0">
                          <a:effectLst/>
                        </a:rPr>
                        <a:t> factors </a:t>
                      </a:r>
                      <a:r>
                        <a:rPr lang="nl-NL" sz="900" dirty="0" err="1">
                          <a:effectLst/>
                        </a:rPr>
                        <a:t>might</a:t>
                      </a:r>
                      <a:r>
                        <a:rPr lang="nl-NL" sz="900" dirty="0">
                          <a:effectLst/>
                        </a:rPr>
                        <a:t> </a:t>
                      </a:r>
                      <a:r>
                        <a:rPr lang="nl-NL" sz="900" dirty="0" err="1">
                          <a:effectLst/>
                        </a:rPr>
                        <a:t>influence</a:t>
                      </a:r>
                      <a:r>
                        <a:rPr lang="nl-NL" sz="900" dirty="0">
                          <a:effectLst/>
                        </a:rPr>
                        <a:t> </a:t>
                      </a:r>
                      <a:r>
                        <a:rPr lang="nl-NL" sz="900" dirty="0" err="1">
                          <a:effectLst/>
                        </a:rPr>
                        <a:t>the</a:t>
                      </a:r>
                      <a:r>
                        <a:rPr lang="nl-NL" sz="900" dirty="0">
                          <a:effectLst/>
                        </a:rPr>
                        <a:t> </a:t>
                      </a:r>
                      <a:r>
                        <a:rPr lang="nl-NL" sz="900" dirty="0" err="1">
                          <a:effectLst/>
                        </a:rPr>
                        <a:t>entire</a:t>
                      </a:r>
                      <a:r>
                        <a:rPr lang="nl-NL" sz="900" dirty="0">
                          <a:effectLst/>
                        </a:rPr>
                        <a:t> </a:t>
                      </a:r>
                      <a:r>
                        <a:rPr lang="nl-NL" sz="900" dirty="0" err="1">
                          <a:effectLst/>
                        </a:rPr>
                        <a:t>process</a:t>
                      </a:r>
                      <a:r>
                        <a:rPr lang="nl-NL" sz="900" dirty="0">
                          <a:effectLst/>
                        </a:rPr>
                        <a:t> of </a:t>
                      </a:r>
                      <a:r>
                        <a:rPr lang="nl-NL" sz="900" dirty="0" err="1">
                          <a:effectLst/>
                        </a:rPr>
                        <a:t>the</a:t>
                      </a:r>
                      <a:r>
                        <a:rPr lang="nl-NL" sz="900" dirty="0">
                          <a:effectLst/>
                        </a:rPr>
                        <a:t> </a:t>
                      </a:r>
                      <a:r>
                        <a:rPr lang="nl-NL" sz="900" dirty="0" err="1">
                          <a:effectLst/>
                        </a:rPr>
                        <a:t>intervention</a:t>
                      </a:r>
                      <a:r>
                        <a:rPr lang="nl-NL" sz="900" dirty="0">
                          <a:effectLst/>
                        </a:rPr>
                        <a:t>.  </a:t>
                      </a:r>
                    </a:p>
                    <a:p>
                      <a:pPr>
                        <a:lnSpc>
                          <a:spcPct val="107000"/>
                        </a:lnSpc>
                        <a:spcAft>
                          <a:spcPts val="0"/>
                        </a:spcAft>
                      </a:pPr>
                      <a:r>
                        <a:rPr lang="nl-NL" sz="900" dirty="0">
                          <a:effectLst/>
                        </a:rPr>
                        <a:t>Data </a:t>
                      </a:r>
                      <a:r>
                        <a:rPr lang="nl-NL" sz="900" dirty="0" err="1">
                          <a:effectLst/>
                        </a:rPr>
                        <a:t>used</a:t>
                      </a:r>
                      <a:r>
                        <a:rPr lang="nl-NL" sz="900" dirty="0">
                          <a:effectLst/>
                        </a:rPr>
                        <a:t> </a:t>
                      </a:r>
                      <a:r>
                        <a:rPr lang="nl-NL" sz="900" dirty="0" err="1">
                          <a:effectLst/>
                        </a:rPr>
                        <a:t>to</a:t>
                      </a:r>
                      <a:r>
                        <a:rPr lang="nl-NL" sz="900" dirty="0">
                          <a:effectLst/>
                        </a:rPr>
                        <a:t> </a:t>
                      </a:r>
                      <a:r>
                        <a:rPr lang="nl-NL" sz="900" dirty="0" err="1">
                          <a:effectLst/>
                        </a:rPr>
                        <a:t>establish</a:t>
                      </a:r>
                      <a:r>
                        <a:rPr lang="nl-NL" sz="900" dirty="0">
                          <a:effectLst/>
                        </a:rPr>
                        <a:t> a </a:t>
                      </a:r>
                      <a:r>
                        <a:rPr lang="nl-NL" sz="900" dirty="0" err="1">
                          <a:effectLst/>
                        </a:rPr>
                        <a:t>starting</a:t>
                      </a:r>
                      <a:r>
                        <a:rPr lang="nl-NL" sz="900" dirty="0">
                          <a:effectLst/>
                        </a:rPr>
                        <a:t> </a:t>
                      </a:r>
                      <a:r>
                        <a:rPr lang="nl-NL" sz="900" dirty="0" err="1">
                          <a:effectLst/>
                        </a:rPr>
                        <a:t>situation</a:t>
                      </a:r>
                      <a:r>
                        <a:rPr lang="nl-NL" sz="900" dirty="0">
                          <a:effectLst/>
                        </a:rPr>
                        <a:t> e.g. teacher questionnaire </a:t>
                      </a:r>
                      <a:r>
                        <a:rPr lang="nl-NL" sz="900" dirty="0" err="1">
                          <a:effectLst/>
                        </a:rPr>
                        <a:t>and</a:t>
                      </a:r>
                      <a:r>
                        <a:rPr lang="nl-NL" sz="900" dirty="0">
                          <a:effectLst/>
                        </a:rPr>
                        <a:t> </a:t>
                      </a:r>
                      <a:r>
                        <a:rPr lang="nl-NL" sz="900" dirty="0" err="1">
                          <a:effectLst/>
                        </a:rPr>
                        <a:t>observation</a:t>
                      </a:r>
                      <a:r>
                        <a:rPr lang="nl-NL" sz="900" dirty="0">
                          <a:effectLst/>
                        </a:rPr>
                        <a:t>. </a:t>
                      </a:r>
                      <a:endParaRPr lang="nl-N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958" marR="54958" marT="0" marB="0"/>
                </a:tc>
                <a:tc>
                  <a:txBody>
                    <a:bodyPr/>
                    <a:lstStyle/>
                    <a:p>
                      <a:pPr>
                        <a:lnSpc>
                          <a:spcPct val="107000"/>
                        </a:lnSpc>
                        <a:spcAft>
                          <a:spcPts val="0"/>
                        </a:spcAft>
                      </a:pPr>
                      <a:r>
                        <a:rPr lang="nl-NL" sz="900" dirty="0" err="1">
                          <a:effectLst/>
                        </a:rPr>
                        <a:t>Systematically</a:t>
                      </a:r>
                      <a:r>
                        <a:rPr lang="nl-NL" sz="900" dirty="0">
                          <a:effectLst/>
                        </a:rPr>
                        <a:t> </a:t>
                      </a:r>
                      <a:r>
                        <a:rPr lang="nl-NL" sz="900" dirty="0" err="1">
                          <a:effectLst/>
                        </a:rPr>
                        <a:t>gathering</a:t>
                      </a:r>
                      <a:r>
                        <a:rPr lang="nl-NL" sz="900" dirty="0">
                          <a:effectLst/>
                        </a:rPr>
                        <a:t> </a:t>
                      </a:r>
                      <a:r>
                        <a:rPr lang="nl-NL" sz="900" dirty="0" err="1">
                          <a:effectLst/>
                        </a:rPr>
                        <a:t>the</a:t>
                      </a:r>
                      <a:r>
                        <a:rPr lang="nl-NL" sz="900" dirty="0">
                          <a:effectLst/>
                        </a:rPr>
                        <a:t> data </a:t>
                      </a:r>
                      <a:r>
                        <a:rPr lang="nl-NL" sz="900" dirty="0" err="1">
                          <a:effectLst/>
                        </a:rPr>
                        <a:t>for</a:t>
                      </a:r>
                      <a:r>
                        <a:rPr lang="nl-NL" sz="900" dirty="0">
                          <a:effectLst/>
                        </a:rPr>
                        <a:t> </a:t>
                      </a:r>
                      <a:r>
                        <a:rPr lang="nl-NL" sz="900" dirty="0" err="1">
                          <a:effectLst/>
                        </a:rPr>
                        <a:t>the</a:t>
                      </a:r>
                      <a:r>
                        <a:rPr lang="nl-NL" sz="900" dirty="0">
                          <a:effectLst/>
                        </a:rPr>
                        <a:t> </a:t>
                      </a:r>
                      <a:r>
                        <a:rPr lang="nl-NL" sz="900" dirty="0" err="1">
                          <a:effectLst/>
                        </a:rPr>
                        <a:t>evaluation</a:t>
                      </a:r>
                      <a:r>
                        <a:rPr lang="nl-NL" sz="900" dirty="0">
                          <a:effectLst/>
                        </a:rPr>
                        <a:t> </a:t>
                      </a:r>
                      <a:r>
                        <a:rPr lang="nl-NL" sz="900" dirty="0" err="1">
                          <a:effectLst/>
                        </a:rPr>
                        <a:t>phase</a:t>
                      </a:r>
                      <a:r>
                        <a:rPr lang="nl-NL" sz="900" dirty="0">
                          <a:effectLst/>
                        </a:rPr>
                        <a:t>. No </a:t>
                      </a:r>
                      <a:r>
                        <a:rPr lang="nl-NL" sz="900" dirty="0" err="1">
                          <a:effectLst/>
                        </a:rPr>
                        <a:t>evidence</a:t>
                      </a:r>
                      <a:r>
                        <a:rPr lang="nl-NL" sz="900" dirty="0">
                          <a:effectLst/>
                        </a:rPr>
                        <a:t> found </a:t>
                      </a:r>
                      <a:r>
                        <a:rPr lang="nl-NL" sz="900" dirty="0" err="1">
                          <a:effectLst/>
                        </a:rPr>
                        <a:t>for</a:t>
                      </a:r>
                      <a:r>
                        <a:rPr lang="nl-NL" sz="900" dirty="0">
                          <a:effectLst/>
                        </a:rPr>
                        <a:t> input </a:t>
                      </a:r>
                      <a:r>
                        <a:rPr lang="nl-NL" sz="900" dirty="0" err="1">
                          <a:effectLst/>
                        </a:rPr>
                        <a:t>into</a:t>
                      </a:r>
                      <a:r>
                        <a:rPr lang="nl-NL" sz="900" dirty="0">
                          <a:effectLst/>
                        </a:rPr>
                        <a:t> </a:t>
                      </a:r>
                      <a:r>
                        <a:rPr lang="nl-NL" sz="900" dirty="0" err="1">
                          <a:effectLst/>
                        </a:rPr>
                        <a:t>the</a:t>
                      </a:r>
                      <a:r>
                        <a:rPr lang="nl-NL" sz="900" dirty="0">
                          <a:effectLst/>
                        </a:rPr>
                        <a:t> </a:t>
                      </a:r>
                      <a:r>
                        <a:rPr lang="nl-NL" sz="900" dirty="0" err="1">
                          <a:effectLst/>
                        </a:rPr>
                        <a:t>conversations</a:t>
                      </a:r>
                      <a:r>
                        <a:rPr lang="nl-NL" sz="900" dirty="0">
                          <a:effectLst/>
                        </a:rPr>
                        <a:t> in </a:t>
                      </a:r>
                      <a:r>
                        <a:rPr lang="nl-NL" sz="900" dirty="0" err="1">
                          <a:effectLst/>
                        </a:rPr>
                        <a:t>the</a:t>
                      </a:r>
                      <a:r>
                        <a:rPr lang="nl-NL" sz="900" dirty="0">
                          <a:effectLst/>
                        </a:rPr>
                        <a:t> PLC meetings. </a:t>
                      </a:r>
                    </a:p>
                    <a:p>
                      <a:pPr>
                        <a:lnSpc>
                          <a:spcPct val="107000"/>
                        </a:lnSpc>
                        <a:spcAft>
                          <a:spcPts val="0"/>
                        </a:spcAft>
                      </a:pPr>
                      <a:r>
                        <a:rPr lang="nl-NL" sz="900" dirty="0">
                          <a:effectLst/>
                        </a:rPr>
                        <a:t> </a:t>
                      </a:r>
                      <a:endParaRPr lang="nl-N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958" marR="54958" marT="0" marB="0"/>
                </a:tc>
                <a:tc>
                  <a:txBody>
                    <a:bodyPr/>
                    <a:lstStyle/>
                    <a:p>
                      <a:pPr>
                        <a:lnSpc>
                          <a:spcPct val="107000"/>
                        </a:lnSpc>
                        <a:spcAft>
                          <a:spcPts val="0"/>
                        </a:spcAft>
                      </a:pPr>
                      <a:r>
                        <a:rPr lang="en-GB" sz="900" dirty="0">
                          <a:effectLst/>
                        </a:rPr>
                        <a:t>Data used to measure the effectiveness of the intervention and to establish points of improvement e.g. logbook, questionnaire start and end-measurement, a storyline, and questionnaire of collective learning.  </a:t>
                      </a:r>
                      <a:endParaRPr lang="nl-NL" sz="900" dirty="0">
                        <a:effectLst/>
                      </a:endParaRPr>
                    </a:p>
                    <a:p>
                      <a:pPr>
                        <a:lnSpc>
                          <a:spcPct val="107000"/>
                        </a:lnSpc>
                        <a:spcAft>
                          <a:spcPts val="0"/>
                        </a:spcAft>
                      </a:pPr>
                      <a:r>
                        <a:rPr lang="nl-NL" sz="900" dirty="0">
                          <a:effectLst/>
                        </a:rPr>
                        <a:t> </a:t>
                      </a:r>
                      <a:endParaRPr lang="nl-N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958" marR="54958" marT="0" marB="0"/>
                </a:tc>
              </a:tr>
              <a:tr h="1006299">
                <a:tc>
                  <a:txBody>
                    <a:bodyPr/>
                    <a:lstStyle/>
                    <a:p>
                      <a:pPr>
                        <a:lnSpc>
                          <a:spcPct val="107000"/>
                        </a:lnSpc>
                        <a:spcAft>
                          <a:spcPts val="0"/>
                        </a:spcAft>
                      </a:pPr>
                      <a:r>
                        <a:rPr lang="nl-NL" sz="900">
                          <a:effectLst/>
                        </a:rPr>
                        <a:t>Literature </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txBody>
                  <a:tcPr marL="54958" marR="54958" marT="0" marB="0"/>
                </a:tc>
                <a:tc>
                  <a:txBody>
                    <a:bodyPr/>
                    <a:lstStyle/>
                    <a:p>
                      <a:pPr>
                        <a:lnSpc>
                          <a:spcPct val="107000"/>
                        </a:lnSpc>
                        <a:spcAft>
                          <a:spcPts val="0"/>
                        </a:spcAft>
                      </a:pPr>
                      <a:r>
                        <a:rPr lang="nl-NL" sz="900" dirty="0" err="1">
                          <a:effectLst/>
                        </a:rPr>
                        <a:t>Scientific</a:t>
                      </a:r>
                      <a:r>
                        <a:rPr lang="nl-NL" sz="900" dirty="0">
                          <a:effectLst/>
                        </a:rPr>
                        <a:t> </a:t>
                      </a:r>
                      <a:r>
                        <a:rPr lang="nl-NL" sz="900" dirty="0" err="1">
                          <a:effectLst/>
                        </a:rPr>
                        <a:t>literature</a:t>
                      </a:r>
                      <a:r>
                        <a:rPr lang="nl-NL" sz="900" dirty="0">
                          <a:effectLst/>
                        </a:rPr>
                        <a:t> </a:t>
                      </a:r>
                      <a:r>
                        <a:rPr lang="nl-NL" sz="900" dirty="0" err="1">
                          <a:effectLst/>
                        </a:rPr>
                        <a:t>used</a:t>
                      </a:r>
                      <a:r>
                        <a:rPr lang="nl-NL" sz="900" dirty="0">
                          <a:effectLst/>
                        </a:rPr>
                        <a:t> </a:t>
                      </a:r>
                      <a:r>
                        <a:rPr lang="nl-NL" sz="900" dirty="0" err="1">
                          <a:effectLst/>
                        </a:rPr>
                        <a:t>to</a:t>
                      </a:r>
                      <a:r>
                        <a:rPr lang="nl-NL" sz="900" dirty="0">
                          <a:effectLst/>
                        </a:rPr>
                        <a:t> </a:t>
                      </a:r>
                      <a:r>
                        <a:rPr lang="nl-NL" sz="900" dirty="0" err="1">
                          <a:effectLst/>
                        </a:rPr>
                        <a:t>gain</a:t>
                      </a:r>
                      <a:r>
                        <a:rPr lang="nl-NL" sz="900" dirty="0">
                          <a:effectLst/>
                        </a:rPr>
                        <a:t> </a:t>
                      </a:r>
                      <a:r>
                        <a:rPr lang="nl-NL" sz="900" dirty="0" err="1">
                          <a:effectLst/>
                        </a:rPr>
                        <a:t>knowledge</a:t>
                      </a:r>
                      <a:r>
                        <a:rPr lang="nl-NL" sz="900" dirty="0">
                          <a:effectLst/>
                        </a:rPr>
                        <a:t> </a:t>
                      </a:r>
                      <a:r>
                        <a:rPr lang="nl-NL" sz="900" dirty="0" err="1">
                          <a:effectLst/>
                        </a:rPr>
                        <a:t>about</a:t>
                      </a:r>
                      <a:r>
                        <a:rPr lang="nl-NL" sz="900" dirty="0">
                          <a:effectLst/>
                        </a:rPr>
                        <a:t> </a:t>
                      </a:r>
                      <a:r>
                        <a:rPr lang="nl-NL" sz="900" dirty="0" err="1">
                          <a:effectLst/>
                        </a:rPr>
                        <a:t>the</a:t>
                      </a:r>
                      <a:r>
                        <a:rPr lang="nl-NL" sz="900" dirty="0">
                          <a:effectLst/>
                        </a:rPr>
                        <a:t> subject of feedback </a:t>
                      </a:r>
                      <a:r>
                        <a:rPr lang="nl-NL" sz="900" dirty="0" err="1">
                          <a:effectLst/>
                        </a:rPr>
                        <a:t>and</a:t>
                      </a:r>
                      <a:r>
                        <a:rPr lang="nl-NL" sz="900" dirty="0">
                          <a:effectLst/>
                        </a:rPr>
                        <a:t> </a:t>
                      </a:r>
                      <a:r>
                        <a:rPr lang="nl-NL" sz="900" dirty="0" err="1">
                          <a:effectLst/>
                        </a:rPr>
                        <a:t>success</a:t>
                      </a:r>
                      <a:r>
                        <a:rPr lang="nl-NL" sz="900" dirty="0">
                          <a:effectLst/>
                        </a:rPr>
                        <a:t> criteria. </a:t>
                      </a:r>
                      <a:endParaRPr lang="nl-N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958" marR="54958" marT="0" marB="0"/>
                </a:tc>
                <a:tc>
                  <a:txBody>
                    <a:bodyPr/>
                    <a:lstStyle/>
                    <a:p>
                      <a:pPr>
                        <a:lnSpc>
                          <a:spcPct val="107000"/>
                        </a:lnSpc>
                        <a:spcAft>
                          <a:spcPts val="0"/>
                        </a:spcAft>
                      </a:pPr>
                      <a:r>
                        <a:rPr lang="nl-NL" sz="900" dirty="0" err="1">
                          <a:effectLst/>
                        </a:rPr>
                        <a:t>Scientific</a:t>
                      </a:r>
                      <a:r>
                        <a:rPr lang="nl-NL" sz="900" dirty="0">
                          <a:effectLst/>
                        </a:rPr>
                        <a:t> </a:t>
                      </a:r>
                      <a:r>
                        <a:rPr lang="nl-NL" sz="900" dirty="0" err="1">
                          <a:effectLst/>
                        </a:rPr>
                        <a:t>literature</a:t>
                      </a:r>
                      <a:r>
                        <a:rPr lang="nl-NL" sz="900" dirty="0">
                          <a:effectLst/>
                        </a:rPr>
                        <a:t> </a:t>
                      </a:r>
                      <a:r>
                        <a:rPr lang="nl-NL" sz="900" dirty="0" err="1">
                          <a:effectLst/>
                        </a:rPr>
                        <a:t>read</a:t>
                      </a:r>
                      <a:r>
                        <a:rPr lang="nl-NL" sz="900" dirty="0">
                          <a:effectLst/>
                        </a:rPr>
                        <a:t> </a:t>
                      </a:r>
                      <a:r>
                        <a:rPr lang="nl-NL" sz="900" dirty="0" err="1">
                          <a:effectLst/>
                        </a:rPr>
                        <a:t>and</a:t>
                      </a:r>
                      <a:r>
                        <a:rPr lang="nl-NL" sz="900" dirty="0">
                          <a:effectLst/>
                        </a:rPr>
                        <a:t> </a:t>
                      </a:r>
                      <a:r>
                        <a:rPr lang="nl-NL" sz="900" dirty="0" err="1">
                          <a:effectLst/>
                        </a:rPr>
                        <a:t>used</a:t>
                      </a:r>
                      <a:r>
                        <a:rPr lang="nl-NL" sz="900" dirty="0">
                          <a:effectLst/>
                        </a:rPr>
                        <a:t> </a:t>
                      </a:r>
                      <a:r>
                        <a:rPr lang="nl-NL" sz="900" dirty="0" err="1">
                          <a:effectLst/>
                        </a:rPr>
                        <a:t>together</a:t>
                      </a:r>
                      <a:r>
                        <a:rPr lang="nl-NL" sz="900" dirty="0">
                          <a:effectLst/>
                        </a:rPr>
                        <a:t> in </a:t>
                      </a:r>
                      <a:r>
                        <a:rPr lang="nl-NL" sz="900" dirty="0" err="1">
                          <a:effectLst/>
                        </a:rPr>
                        <a:t>the</a:t>
                      </a:r>
                      <a:r>
                        <a:rPr lang="nl-NL" sz="900" dirty="0">
                          <a:effectLst/>
                        </a:rPr>
                        <a:t> PLC </a:t>
                      </a:r>
                      <a:r>
                        <a:rPr lang="nl-NL" sz="900" dirty="0" err="1">
                          <a:effectLst/>
                        </a:rPr>
                        <a:t>regarding</a:t>
                      </a:r>
                      <a:r>
                        <a:rPr lang="nl-NL" sz="900" dirty="0">
                          <a:effectLst/>
                        </a:rPr>
                        <a:t> </a:t>
                      </a:r>
                      <a:r>
                        <a:rPr lang="nl-NL" sz="900" dirty="0" err="1">
                          <a:effectLst/>
                        </a:rPr>
                        <a:t>the</a:t>
                      </a:r>
                      <a:r>
                        <a:rPr lang="nl-NL" sz="900" dirty="0">
                          <a:effectLst/>
                        </a:rPr>
                        <a:t> subject of feedback </a:t>
                      </a:r>
                      <a:r>
                        <a:rPr lang="nl-NL" sz="900" dirty="0" err="1">
                          <a:effectLst/>
                        </a:rPr>
                        <a:t>and</a:t>
                      </a:r>
                      <a:r>
                        <a:rPr lang="nl-NL" sz="900" dirty="0">
                          <a:effectLst/>
                        </a:rPr>
                        <a:t> </a:t>
                      </a:r>
                      <a:r>
                        <a:rPr lang="nl-NL" sz="900" dirty="0" err="1">
                          <a:effectLst/>
                        </a:rPr>
                        <a:t>success</a:t>
                      </a:r>
                      <a:r>
                        <a:rPr lang="nl-NL" sz="900" dirty="0">
                          <a:effectLst/>
                        </a:rPr>
                        <a:t> criteria. </a:t>
                      </a:r>
                      <a:r>
                        <a:rPr lang="nl-NL" sz="900" dirty="0" err="1">
                          <a:effectLst/>
                        </a:rPr>
                        <a:t>Provided</a:t>
                      </a:r>
                      <a:r>
                        <a:rPr lang="nl-NL" sz="900" dirty="0">
                          <a:effectLst/>
                        </a:rPr>
                        <a:t> </a:t>
                      </a:r>
                      <a:r>
                        <a:rPr lang="nl-NL" sz="900" dirty="0" err="1">
                          <a:effectLst/>
                        </a:rPr>
                        <a:t>the</a:t>
                      </a:r>
                      <a:r>
                        <a:rPr lang="nl-NL" sz="900" dirty="0">
                          <a:effectLst/>
                        </a:rPr>
                        <a:t> PLC </a:t>
                      </a:r>
                      <a:r>
                        <a:rPr lang="nl-NL" sz="900" dirty="0" err="1">
                          <a:effectLst/>
                        </a:rPr>
                        <a:t>with</a:t>
                      </a:r>
                      <a:r>
                        <a:rPr lang="nl-NL" sz="900" dirty="0">
                          <a:effectLst/>
                        </a:rPr>
                        <a:t> support </a:t>
                      </a:r>
                      <a:r>
                        <a:rPr lang="nl-NL" sz="900" dirty="0" err="1">
                          <a:effectLst/>
                        </a:rPr>
                        <a:t>how</a:t>
                      </a:r>
                      <a:r>
                        <a:rPr lang="nl-NL" sz="900" dirty="0">
                          <a:effectLst/>
                        </a:rPr>
                        <a:t> </a:t>
                      </a:r>
                      <a:r>
                        <a:rPr lang="nl-NL" sz="900" dirty="0" err="1">
                          <a:effectLst/>
                        </a:rPr>
                        <a:t>to</a:t>
                      </a:r>
                      <a:r>
                        <a:rPr lang="nl-NL" sz="900" dirty="0">
                          <a:effectLst/>
                        </a:rPr>
                        <a:t> </a:t>
                      </a:r>
                      <a:r>
                        <a:rPr lang="nl-NL" sz="900" dirty="0" err="1">
                          <a:effectLst/>
                        </a:rPr>
                        <a:t>implement</a:t>
                      </a:r>
                      <a:r>
                        <a:rPr lang="nl-NL" sz="900" dirty="0">
                          <a:effectLst/>
                        </a:rPr>
                        <a:t> </a:t>
                      </a:r>
                      <a:r>
                        <a:rPr lang="nl-NL" sz="900" dirty="0" err="1">
                          <a:effectLst/>
                        </a:rPr>
                        <a:t>the</a:t>
                      </a:r>
                      <a:r>
                        <a:rPr lang="nl-NL" sz="900" dirty="0">
                          <a:effectLst/>
                        </a:rPr>
                        <a:t> information in </a:t>
                      </a:r>
                      <a:r>
                        <a:rPr lang="nl-NL" sz="900" dirty="0" err="1">
                          <a:effectLst/>
                        </a:rPr>
                        <a:t>the</a:t>
                      </a:r>
                      <a:r>
                        <a:rPr lang="nl-NL" sz="900" dirty="0">
                          <a:effectLst/>
                        </a:rPr>
                        <a:t> design of </a:t>
                      </a:r>
                      <a:r>
                        <a:rPr lang="nl-NL" sz="900" dirty="0" err="1">
                          <a:effectLst/>
                        </a:rPr>
                        <a:t>their</a:t>
                      </a:r>
                      <a:r>
                        <a:rPr lang="nl-NL" sz="900" dirty="0">
                          <a:effectLst/>
                        </a:rPr>
                        <a:t> </a:t>
                      </a:r>
                      <a:r>
                        <a:rPr lang="nl-NL" sz="900" dirty="0" err="1">
                          <a:effectLst/>
                        </a:rPr>
                        <a:t>intervention</a:t>
                      </a:r>
                      <a:r>
                        <a:rPr lang="nl-NL" sz="900" dirty="0">
                          <a:effectLst/>
                        </a:rPr>
                        <a:t>. </a:t>
                      </a:r>
                      <a:endParaRPr lang="nl-N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958" marR="54958" marT="0" marB="0"/>
                </a:tc>
                <a:tc>
                  <a:txBody>
                    <a:bodyPr/>
                    <a:lstStyle/>
                    <a:p>
                      <a:pPr>
                        <a:lnSpc>
                          <a:spcPct val="107000"/>
                        </a:lnSpc>
                        <a:spcAft>
                          <a:spcPts val="0"/>
                        </a:spcAft>
                      </a:pPr>
                      <a:r>
                        <a:rPr lang="nl-NL" sz="900" dirty="0">
                          <a:effectLst/>
                        </a:rPr>
                        <a:t>No </a:t>
                      </a:r>
                      <a:r>
                        <a:rPr lang="nl-NL" sz="900" dirty="0" err="1">
                          <a:effectLst/>
                        </a:rPr>
                        <a:t>evidence</a:t>
                      </a:r>
                      <a:r>
                        <a:rPr lang="nl-NL" sz="900" dirty="0">
                          <a:effectLst/>
                        </a:rPr>
                        <a:t> was found </a:t>
                      </a:r>
                      <a:r>
                        <a:rPr lang="nl-NL" sz="900" dirty="0" err="1">
                          <a:effectLst/>
                        </a:rPr>
                        <a:t>for</a:t>
                      </a:r>
                      <a:r>
                        <a:rPr lang="nl-NL" sz="900" dirty="0">
                          <a:effectLst/>
                        </a:rPr>
                        <a:t> </a:t>
                      </a:r>
                      <a:r>
                        <a:rPr lang="nl-NL" sz="900" dirty="0" err="1">
                          <a:effectLst/>
                        </a:rPr>
                        <a:t>literature</a:t>
                      </a:r>
                      <a:r>
                        <a:rPr lang="nl-NL" sz="900" dirty="0">
                          <a:effectLst/>
                        </a:rPr>
                        <a:t> </a:t>
                      </a:r>
                      <a:r>
                        <a:rPr lang="nl-NL" sz="900" dirty="0" err="1">
                          <a:effectLst/>
                        </a:rPr>
                        <a:t>to</a:t>
                      </a:r>
                      <a:r>
                        <a:rPr lang="nl-NL" sz="900" dirty="0">
                          <a:effectLst/>
                        </a:rPr>
                        <a:t> </a:t>
                      </a:r>
                      <a:r>
                        <a:rPr lang="nl-NL" sz="900" dirty="0" err="1">
                          <a:effectLst/>
                        </a:rPr>
                        <a:t>be</a:t>
                      </a:r>
                      <a:r>
                        <a:rPr lang="nl-NL" sz="900" dirty="0">
                          <a:effectLst/>
                        </a:rPr>
                        <a:t> </a:t>
                      </a:r>
                      <a:r>
                        <a:rPr lang="nl-NL" sz="900" dirty="0" err="1">
                          <a:effectLst/>
                        </a:rPr>
                        <a:t>used</a:t>
                      </a:r>
                      <a:r>
                        <a:rPr lang="nl-NL" sz="900" dirty="0">
                          <a:effectLst/>
                        </a:rPr>
                        <a:t> </a:t>
                      </a:r>
                      <a:r>
                        <a:rPr lang="nl-NL" sz="900" dirty="0" err="1">
                          <a:effectLst/>
                        </a:rPr>
                        <a:t>during</a:t>
                      </a:r>
                      <a:r>
                        <a:rPr lang="nl-NL" sz="900" dirty="0">
                          <a:effectLst/>
                        </a:rPr>
                        <a:t> </a:t>
                      </a:r>
                      <a:r>
                        <a:rPr lang="nl-NL" sz="900" dirty="0" err="1">
                          <a:effectLst/>
                        </a:rPr>
                        <a:t>the</a:t>
                      </a:r>
                      <a:r>
                        <a:rPr lang="nl-NL" sz="900" dirty="0">
                          <a:effectLst/>
                        </a:rPr>
                        <a:t> </a:t>
                      </a:r>
                      <a:r>
                        <a:rPr lang="nl-NL" sz="900" dirty="0" err="1">
                          <a:effectLst/>
                        </a:rPr>
                        <a:t>phase</a:t>
                      </a:r>
                      <a:r>
                        <a:rPr lang="nl-NL" sz="900" dirty="0">
                          <a:effectLst/>
                        </a:rPr>
                        <a:t> of </a:t>
                      </a:r>
                      <a:r>
                        <a:rPr lang="nl-NL" sz="900" dirty="0" err="1">
                          <a:effectLst/>
                        </a:rPr>
                        <a:t>evaluation</a:t>
                      </a:r>
                      <a:endParaRPr lang="nl-NL" sz="900" dirty="0">
                        <a:effectLst/>
                      </a:endParaRPr>
                    </a:p>
                    <a:p>
                      <a:pPr>
                        <a:lnSpc>
                          <a:spcPct val="107000"/>
                        </a:lnSpc>
                        <a:spcAft>
                          <a:spcPts val="0"/>
                        </a:spcAft>
                      </a:pPr>
                      <a:r>
                        <a:rPr lang="nl-NL" sz="900" dirty="0">
                          <a:effectLst/>
                        </a:rPr>
                        <a:t> </a:t>
                      </a:r>
                      <a:endParaRPr lang="nl-N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958" marR="54958" marT="0" marB="0"/>
                </a:tc>
              </a:tr>
            </a:tbl>
          </a:graphicData>
        </a:graphic>
      </p:graphicFrame>
    </p:spTree>
    <p:extLst>
      <p:ext uri="{BB962C8B-B14F-4D97-AF65-F5344CB8AC3E}">
        <p14:creationId xmlns:p14="http://schemas.microsoft.com/office/powerpoint/2010/main" val="25560242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798162" cy="990600"/>
          </a:xfrm>
        </p:spPr>
        <p:txBody>
          <a:bodyPr>
            <a:normAutofit fontScale="90000"/>
          </a:bodyPr>
          <a:lstStyle/>
          <a:p>
            <a:r>
              <a:rPr lang="nl-NL" dirty="0" smtClean="0"/>
              <a:t>Case #3 </a:t>
            </a:r>
            <a:br>
              <a:rPr lang="nl-NL" dirty="0" smtClean="0"/>
            </a:br>
            <a:r>
              <a:rPr lang="nl-NL" sz="3100" dirty="0" smtClean="0"/>
              <a:t>The </a:t>
            </a:r>
            <a:r>
              <a:rPr lang="nl-NL" sz="3100" dirty="0" err="1" smtClean="0"/>
              <a:t>elements</a:t>
            </a:r>
            <a:r>
              <a:rPr lang="nl-NL" sz="3100" dirty="0" smtClean="0"/>
              <a:t> of </a:t>
            </a:r>
            <a:r>
              <a:rPr lang="nl-NL" sz="3100" dirty="0" err="1" smtClean="0"/>
              <a:t>Reflective</a:t>
            </a:r>
            <a:r>
              <a:rPr lang="nl-NL" sz="3100" dirty="0" smtClean="0"/>
              <a:t> </a:t>
            </a:r>
            <a:r>
              <a:rPr lang="nl-NL" sz="3100" dirty="0" err="1" smtClean="0"/>
              <a:t>Questions</a:t>
            </a:r>
            <a:r>
              <a:rPr lang="nl-NL" sz="3100" dirty="0" smtClean="0"/>
              <a:t> </a:t>
            </a:r>
            <a:r>
              <a:rPr lang="nl-NL" sz="3100" dirty="0" err="1" smtClean="0"/>
              <a:t>and</a:t>
            </a:r>
            <a:r>
              <a:rPr lang="nl-NL" sz="3100" dirty="0" smtClean="0"/>
              <a:t> Subjects (1) </a:t>
            </a:r>
            <a:endParaRPr lang="nl-NL" sz="3100" dirty="0"/>
          </a:p>
        </p:txBody>
      </p:sp>
      <p:pic>
        <p:nvPicPr>
          <p:cNvPr id="6" name="Tijdelijke aanduiding voor inhoud 5"/>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99116" y="917915"/>
            <a:ext cx="5391150" cy="1943100"/>
          </a:xfrm>
          <a:prstGeom prst="rect">
            <a:avLst/>
          </a:prstGeom>
        </p:spPr>
      </p:pic>
      <p:pic>
        <p:nvPicPr>
          <p:cNvPr id="7" name="Afbeelding 6"/>
          <p:cNvPicPr/>
          <p:nvPr/>
        </p:nvPicPr>
        <p:blipFill>
          <a:blip r:embed="rId3">
            <a:extLst>
              <a:ext uri="{28A0092B-C50C-407E-A947-70E740481C1C}">
                <a14:useLocalDpi xmlns:a14="http://schemas.microsoft.com/office/drawing/2010/main" val="0"/>
              </a:ext>
            </a:extLst>
          </a:blip>
          <a:stretch>
            <a:fillRect/>
          </a:stretch>
        </p:blipFill>
        <p:spPr>
          <a:xfrm>
            <a:off x="5271050" y="900113"/>
            <a:ext cx="5381625" cy="1800225"/>
          </a:xfrm>
          <a:prstGeom prst="rect">
            <a:avLst/>
          </a:prstGeom>
        </p:spPr>
      </p:pic>
      <p:pic>
        <p:nvPicPr>
          <p:cNvPr id="8" name="Afbeelding 7"/>
          <p:cNvPicPr/>
          <p:nvPr/>
        </p:nvPicPr>
        <p:blipFill>
          <a:blip r:embed="rId4">
            <a:extLst>
              <a:ext uri="{28A0092B-C50C-407E-A947-70E740481C1C}">
                <a14:useLocalDpi xmlns:a14="http://schemas.microsoft.com/office/drawing/2010/main" val="0"/>
              </a:ext>
            </a:extLst>
          </a:blip>
          <a:stretch>
            <a:fillRect/>
          </a:stretch>
        </p:blipFill>
        <p:spPr>
          <a:xfrm>
            <a:off x="-67195" y="2782095"/>
            <a:ext cx="5429250" cy="2590800"/>
          </a:xfrm>
          <a:prstGeom prst="rect">
            <a:avLst/>
          </a:prstGeom>
        </p:spPr>
      </p:pic>
      <p:pic>
        <p:nvPicPr>
          <p:cNvPr id="9" name="Afbeelding 8"/>
          <p:cNvPicPr/>
          <p:nvPr/>
        </p:nvPicPr>
        <p:blipFill>
          <a:blip r:embed="rId5">
            <a:extLst>
              <a:ext uri="{28A0092B-C50C-407E-A947-70E740481C1C}">
                <a14:useLocalDpi xmlns:a14="http://schemas.microsoft.com/office/drawing/2010/main" val="0"/>
              </a:ext>
            </a:extLst>
          </a:blip>
          <a:stretch>
            <a:fillRect/>
          </a:stretch>
        </p:blipFill>
        <p:spPr>
          <a:xfrm>
            <a:off x="5271048" y="2670968"/>
            <a:ext cx="5381625" cy="1152525"/>
          </a:xfrm>
          <a:prstGeom prst="rect">
            <a:avLst/>
          </a:prstGeom>
        </p:spPr>
      </p:pic>
      <p:pic>
        <p:nvPicPr>
          <p:cNvPr id="10" name="Afbeelding 9"/>
          <p:cNvPicPr/>
          <p:nvPr/>
        </p:nvPicPr>
        <p:blipFill>
          <a:blip r:embed="rId6">
            <a:extLst>
              <a:ext uri="{28A0092B-C50C-407E-A947-70E740481C1C}">
                <a14:useLocalDpi xmlns:a14="http://schemas.microsoft.com/office/drawing/2010/main" val="0"/>
              </a:ext>
            </a:extLst>
          </a:blip>
          <a:stretch>
            <a:fillRect/>
          </a:stretch>
        </p:blipFill>
        <p:spPr>
          <a:xfrm>
            <a:off x="1" y="5298621"/>
            <a:ext cx="5271047" cy="1559379"/>
          </a:xfrm>
          <a:prstGeom prst="rect">
            <a:avLst/>
          </a:prstGeom>
        </p:spPr>
      </p:pic>
      <p:pic>
        <p:nvPicPr>
          <p:cNvPr id="11" name="Afbeelding 10"/>
          <p:cNvPicPr/>
          <p:nvPr/>
        </p:nvPicPr>
        <p:blipFill>
          <a:blip r:embed="rId7">
            <a:extLst>
              <a:ext uri="{28A0092B-C50C-407E-A947-70E740481C1C}">
                <a14:useLocalDpi xmlns:a14="http://schemas.microsoft.com/office/drawing/2010/main" val="0"/>
              </a:ext>
            </a:extLst>
          </a:blip>
          <a:stretch>
            <a:fillRect/>
          </a:stretch>
        </p:blipFill>
        <p:spPr>
          <a:xfrm>
            <a:off x="5318673" y="3778930"/>
            <a:ext cx="5381625" cy="1409700"/>
          </a:xfrm>
          <a:prstGeom prst="rect">
            <a:avLst/>
          </a:prstGeom>
        </p:spPr>
      </p:pic>
    </p:spTree>
    <p:extLst>
      <p:ext uri="{BB962C8B-B14F-4D97-AF65-F5344CB8AC3E}">
        <p14:creationId xmlns:p14="http://schemas.microsoft.com/office/powerpoint/2010/main" val="10257672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798162" cy="1320800"/>
          </a:xfrm>
        </p:spPr>
        <p:txBody>
          <a:bodyPr>
            <a:normAutofit fontScale="90000"/>
          </a:bodyPr>
          <a:lstStyle/>
          <a:p>
            <a:r>
              <a:rPr lang="nl-NL" dirty="0" smtClean="0"/>
              <a:t>Case #3 </a:t>
            </a:r>
            <a:br>
              <a:rPr lang="nl-NL" dirty="0" smtClean="0"/>
            </a:br>
            <a:r>
              <a:rPr lang="nl-NL" dirty="0" smtClean="0"/>
              <a:t>The </a:t>
            </a:r>
            <a:r>
              <a:rPr lang="nl-NL" dirty="0" err="1" smtClean="0"/>
              <a:t>elements</a:t>
            </a:r>
            <a:r>
              <a:rPr lang="nl-NL" dirty="0" smtClean="0"/>
              <a:t> of </a:t>
            </a:r>
            <a:r>
              <a:rPr lang="nl-NL" dirty="0" err="1" smtClean="0"/>
              <a:t>Reflective</a:t>
            </a:r>
            <a:r>
              <a:rPr lang="nl-NL" dirty="0" smtClean="0"/>
              <a:t> </a:t>
            </a:r>
            <a:r>
              <a:rPr lang="nl-NL" dirty="0" err="1" smtClean="0"/>
              <a:t>Questions</a:t>
            </a:r>
            <a:r>
              <a:rPr lang="nl-NL" dirty="0" smtClean="0"/>
              <a:t> </a:t>
            </a:r>
            <a:r>
              <a:rPr lang="nl-NL" dirty="0" err="1" smtClean="0"/>
              <a:t>and</a:t>
            </a:r>
            <a:r>
              <a:rPr lang="nl-NL" dirty="0" smtClean="0"/>
              <a:t> Subjects (2)</a:t>
            </a:r>
            <a:endParaRPr lang="nl-NL"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3767470183"/>
              </p:ext>
            </p:extLst>
          </p:nvPr>
        </p:nvGraphicFramePr>
        <p:xfrm>
          <a:off x="1876023" y="2144873"/>
          <a:ext cx="6199991" cy="2844952"/>
        </p:xfrm>
        <a:graphic>
          <a:graphicData uri="http://schemas.openxmlformats.org/drawingml/2006/table">
            <a:tbl>
              <a:tblPr firstRow="1" firstCol="1" bandRow="1">
                <a:tableStyleId>{5C22544A-7EE6-4342-B048-85BDC9FD1C3A}</a:tableStyleId>
              </a:tblPr>
              <a:tblGrid>
                <a:gridCol w="2065837"/>
                <a:gridCol w="2067077"/>
                <a:gridCol w="2067077"/>
              </a:tblGrid>
              <a:tr h="93605">
                <a:tc>
                  <a:txBody>
                    <a:bodyPr/>
                    <a:lstStyle/>
                    <a:p>
                      <a:pPr>
                        <a:lnSpc>
                          <a:spcPct val="107000"/>
                        </a:lnSpc>
                        <a:spcAft>
                          <a:spcPts val="0"/>
                        </a:spcAft>
                      </a:pPr>
                      <a:r>
                        <a:rPr lang="nl-NL" sz="800" dirty="0" err="1">
                          <a:effectLst/>
                        </a:rPr>
                        <a:t>Phase</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463" marR="49463" marT="0" marB="0"/>
                </a:tc>
                <a:tc>
                  <a:txBody>
                    <a:bodyPr/>
                    <a:lstStyle/>
                    <a:p>
                      <a:pPr>
                        <a:lnSpc>
                          <a:spcPct val="107000"/>
                        </a:lnSpc>
                        <a:spcAft>
                          <a:spcPts val="0"/>
                        </a:spcAft>
                      </a:pPr>
                      <a:r>
                        <a:rPr lang="nl-NL" sz="800">
                          <a:effectLst/>
                        </a:rPr>
                        <a:t>Use of Reflective Questions</a:t>
                      </a:r>
                      <a:endParaRPr lang="nl-NL" sz="800">
                        <a:effectLst/>
                        <a:latin typeface="Calibri" panose="020F0502020204030204" pitchFamily="34" charset="0"/>
                        <a:ea typeface="Calibri" panose="020F0502020204030204" pitchFamily="34" charset="0"/>
                        <a:cs typeface="Times New Roman" panose="02020603050405020304" pitchFamily="18" charset="0"/>
                      </a:endParaRPr>
                    </a:p>
                  </a:txBody>
                  <a:tcPr marL="49463" marR="49463" marT="0" marB="0"/>
                </a:tc>
                <a:tc>
                  <a:txBody>
                    <a:bodyPr/>
                    <a:lstStyle/>
                    <a:p>
                      <a:pPr>
                        <a:lnSpc>
                          <a:spcPct val="107000"/>
                        </a:lnSpc>
                        <a:spcAft>
                          <a:spcPts val="0"/>
                        </a:spcAft>
                      </a:pPr>
                      <a:r>
                        <a:rPr lang="nl-NL" sz="800">
                          <a:effectLst/>
                        </a:rPr>
                        <a:t>Use of Reflective Subjects </a:t>
                      </a:r>
                      <a:endParaRPr lang="nl-NL" sz="800">
                        <a:effectLst/>
                        <a:latin typeface="Calibri" panose="020F0502020204030204" pitchFamily="34" charset="0"/>
                        <a:ea typeface="Calibri" panose="020F0502020204030204" pitchFamily="34" charset="0"/>
                        <a:cs typeface="Times New Roman" panose="02020603050405020304" pitchFamily="18" charset="0"/>
                      </a:endParaRPr>
                    </a:p>
                  </a:txBody>
                  <a:tcPr marL="49463" marR="49463" marT="0" marB="0"/>
                </a:tc>
              </a:tr>
              <a:tr h="655230">
                <a:tc>
                  <a:txBody>
                    <a:bodyPr/>
                    <a:lstStyle/>
                    <a:p>
                      <a:pPr>
                        <a:lnSpc>
                          <a:spcPct val="107000"/>
                        </a:lnSpc>
                        <a:spcAft>
                          <a:spcPts val="0"/>
                        </a:spcAft>
                      </a:pPr>
                      <a:r>
                        <a:rPr lang="nl-NL" sz="800">
                          <a:effectLst/>
                        </a:rPr>
                        <a:t>Diagnosis</a:t>
                      </a:r>
                      <a:endParaRPr lang="nl-NL" sz="800">
                        <a:effectLst/>
                        <a:latin typeface="Calibri" panose="020F0502020204030204" pitchFamily="34" charset="0"/>
                        <a:ea typeface="Calibri" panose="020F0502020204030204" pitchFamily="34" charset="0"/>
                        <a:cs typeface="Times New Roman" panose="02020603050405020304" pitchFamily="18" charset="0"/>
                      </a:endParaRPr>
                    </a:p>
                  </a:txBody>
                  <a:tcPr marL="49463" marR="49463" marT="0" marB="0"/>
                </a:tc>
                <a:tc>
                  <a:txBody>
                    <a:bodyPr/>
                    <a:lstStyle/>
                    <a:p>
                      <a:pPr>
                        <a:lnSpc>
                          <a:spcPct val="107000"/>
                        </a:lnSpc>
                        <a:spcAft>
                          <a:spcPts val="0"/>
                        </a:spcAft>
                      </a:pPr>
                      <a:r>
                        <a:rPr lang="en-GB" sz="800" dirty="0" smtClean="0">
                          <a:effectLst/>
                        </a:rPr>
                        <a:t>Practically and Reflectively used</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463" marR="49463" marT="0" marB="0"/>
                </a:tc>
                <a:tc>
                  <a:txBody>
                    <a:bodyPr/>
                    <a:lstStyle/>
                    <a:p>
                      <a:pPr>
                        <a:lnSpc>
                          <a:spcPct val="107000"/>
                        </a:lnSpc>
                        <a:spcAft>
                          <a:spcPts val="0"/>
                        </a:spcAft>
                      </a:pPr>
                      <a:r>
                        <a:rPr lang="en-GB" sz="800" dirty="0" smtClean="0">
                          <a:effectLst/>
                        </a:rPr>
                        <a:t>Practically and Reflectively used</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463" marR="49463" marT="0" marB="0"/>
                </a:tc>
              </a:tr>
              <a:tr h="1123251">
                <a:tc>
                  <a:txBody>
                    <a:bodyPr/>
                    <a:lstStyle/>
                    <a:p>
                      <a:pPr>
                        <a:lnSpc>
                          <a:spcPct val="107000"/>
                        </a:lnSpc>
                        <a:spcAft>
                          <a:spcPts val="0"/>
                        </a:spcAft>
                      </a:pPr>
                      <a:r>
                        <a:rPr lang="nl-NL" sz="800">
                          <a:effectLst/>
                        </a:rPr>
                        <a:t>Design </a:t>
                      </a:r>
                      <a:endParaRPr lang="nl-NL" sz="800">
                        <a:effectLst/>
                        <a:latin typeface="Calibri" panose="020F0502020204030204" pitchFamily="34" charset="0"/>
                        <a:ea typeface="Calibri" panose="020F0502020204030204" pitchFamily="34" charset="0"/>
                        <a:cs typeface="Times New Roman" panose="02020603050405020304" pitchFamily="18" charset="0"/>
                      </a:endParaRPr>
                    </a:p>
                  </a:txBody>
                  <a:tcPr marL="49463" marR="49463" marT="0" marB="0"/>
                </a:tc>
                <a:tc>
                  <a:txBody>
                    <a:bodyPr/>
                    <a:lstStyle/>
                    <a:p>
                      <a:pPr>
                        <a:lnSpc>
                          <a:spcPct val="107000"/>
                        </a:lnSpc>
                        <a:spcAft>
                          <a:spcPts val="0"/>
                        </a:spcAft>
                      </a:pPr>
                      <a:r>
                        <a:rPr lang="en-GB" sz="800" dirty="0" smtClean="0">
                          <a:effectLst/>
                        </a:rPr>
                        <a:t>Practically</a:t>
                      </a:r>
                      <a:r>
                        <a:rPr lang="en-GB" sz="800" baseline="0" dirty="0" smtClean="0">
                          <a:effectLst/>
                        </a:rPr>
                        <a:t> and Reflectively used</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463" marR="49463" marT="0" marB="0"/>
                </a:tc>
                <a:tc>
                  <a:txBody>
                    <a:bodyPr/>
                    <a:lstStyle/>
                    <a:p>
                      <a:pPr>
                        <a:lnSpc>
                          <a:spcPct val="107000"/>
                        </a:lnSpc>
                        <a:spcAft>
                          <a:spcPts val="0"/>
                        </a:spcAft>
                      </a:pPr>
                      <a:r>
                        <a:rPr lang="en-GB" sz="800" dirty="0" smtClean="0">
                          <a:effectLst/>
                        </a:rPr>
                        <a:t>Practically and Reflectively used</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463" marR="49463" marT="0" marB="0"/>
                </a:tc>
              </a:tr>
              <a:tr h="936042">
                <a:tc>
                  <a:txBody>
                    <a:bodyPr/>
                    <a:lstStyle/>
                    <a:p>
                      <a:pPr>
                        <a:lnSpc>
                          <a:spcPct val="107000"/>
                        </a:lnSpc>
                        <a:spcAft>
                          <a:spcPts val="0"/>
                        </a:spcAft>
                      </a:pPr>
                      <a:r>
                        <a:rPr lang="nl-NL" sz="800">
                          <a:effectLst/>
                        </a:rPr>
                        <a:t>Evaluation </a:t>
                      </a:r>
                      <a:endParaRPr lang="nl-NL" sz="800">
                        <a:effectLst/>
                        <a:latin typeface="Calibri" panose="020F0502020204030204" pitchFamily="34" charset="0"/>
                        <a:ea typeface="Calibri" panose="020F0502020204030204" pitchFamily="34" charset="0"/>
                        <a:cs typeface="Times New Roman" panose="02020603050405020304" pitchFamily="18" charset="0"/>
                      </a:endParaRPr>
                    </a:p>
                  </a:txBody>
                  <a:tcPr marL="49463" marR="49463" marT="0" marB="0"/>
                </a:tc>
                <a:tc>
                  <a:txBody>
                    <a:bodyPr/>
                    <a:lstStyle/>
                    <a:p>
                      <a:pPr>
                        <a:lnSpc>
                          <a:spcPct val="107000"/>
                        </a:lnSpc>
                        <a:spcAft>
                          <a:spcPts val="0"/>
                        </a:spcAft>
                      </a:pPr>
                      <a:r>
                        <a:rPr lang="en-GB" sz="800" dirty="0" smtClean="0">
                          <a:effectLst/>
                        </a:rPr>
                        <a:t>Practically and Reflectively used</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463" marR="49463" marT="0" marB="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GB" sz="800" dirty="0" smtClean="0">
                          <a:effectLst/>
                        </a:rPr>
                        <a:t>Practically and Reflectively used</a:t>
                      </a:r>
                      <a:endParaRPr lang="nl-NL" sz="8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49463" marR="49463" marT="0" marB="0"/>
                </a:tc>
              </a:tr>
            </a:tbl>
          </a:graphicData>
        </a:graphic>
      </p:graphicFrame>
    </p:spTree>
    <p:extLst>
      <p:ext uri="{BB962C8B-B14F-4D97-AF65-F5344CB8AC3E}">
        <p14:creationId xmlns:p14="http://schemas.microsoft.com/office/powerpoint/2010/main" val="14971123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Results</a:t>
            </a:r>
            <a:r>
              <a:rPr lang="nl-NL" dirty="0" smtClean="0"/>
              <a:t>:</a:t>
            </a:r>
            <a:br>
              <a:rPr lang="nl-NL" dirty="0" smtClean="0"/>
            </a:br>
            <a:r>
              <a:rPr lang="nl-NL" dirty="0" smtClean="0"/>
              <a:t>Case # 4 World </a:t>
            </a:r>
            <a:r>
              <a:rPr lang="nl-NL" dirty="0" err="1" smtClean="0"/>
              <a:t>Orientation</a:t>
            </a:r>
            <a:r>
              <a:rPr lang="nl-NL" dirty="0" smtClean="0"/>
              <a:t> (WO)</a:t>
            </a:r>
            <a:endParaRPr lang="nl-NL" dirty="0"/>
          </a:p>
        </p:txBody>
      </p:sp>
      <p:sp>
        <p:nvSpPr>
          <p:cNvPr id="3" name="Tijdelijke aanduiding voor inhoud 2"/>
          <p:cNvSpPr>
            <a:spLocks noGrp="1"/>
          </p:cNvSpPr>
          <p:nvPr>
            <p:ph idx="1"/>
          </p:nvPr>
        </p:nvSpPr>
        <p:spPr/>
        <p:txBody>
          <a:bodyPr/>
          <a:lstStyle/>
          <a:p>
            <a:pPr marL="0" indent="0">
              <a:buNone/>
            </a:pPr>
            <a:r>
              <a:rPr lang="nl-NL" dirty="0" err="1" smtClean="0"/>
              <a:t>Number</a:t>
            </a:r>
            <a:r>
              <a:rPr lang="nl-NL" dirty="0" smtClean="0"/>
              <a:t> of PLC-members: </a:t>
            </a:r>
            <a:r>
              <a:rPr lang="nl-NL" b="1" dirty="0" smtClean="0"/>
              <a:t>6</a:t>
            </a:r>
          </a:p>
          <a:p>
            <a:pPr marL="0" indent="0">
              <a:buNone/>
            </a:pPr>
            <a:r>
              <a:rPr lang="nl-NL" b="1" dirty="0" smtClean="0"/>
              <a:t>Goal: </a:t>
            </a:r>
            <a:r>
              <a:rPr lang="en-GB" dirty="0"/>
              <a:t>to implement a </a:t>
            </a:r>
            <a:r>
              <a:rPr lang="en-GB" dirty="0" smtClean="0"/>
              <a:t>feedback system </a:t>
            </a:r>
            <a:r>
              <a:rPr lang="en-GB" dirty="0"/>
              <a:t>in the lower grades based on success criteria in mathematic learning goals</a:t>
            </a:r>
            <a:r>
              <a:rPr lang="en-GB" dirty="0" smtClean="0"/>
              <a:t>. And the collective </a:t>
            </a:r>
            <a:r>
              <a:rPr lang="en-GB" dirty="0"/>
              <a:t>learning from the members of the PLC. </a:t>
            </a:r>
            <a:endParaRPr lang="nl-NL" b="1" dirty="0" smtClean="0"/>
          </a:p>
          <a:p>
            <a:pPr marL="0" indent="0">
              <a:buNone/>
            </a:pPr>
            <a:r>
              <a:rPr lang="nl-NL" b="1" dirty="0" err="1" smtClean="0"/>
              <a:t>Facilitated</a:t>
            </a:r>
            <a:r>
              <a:rPr lang="nl-NL" b="1" dirty="0" smtClean="0"/>
              <a:t>: </a:t>
            </a:r>
            <a:r>
              <a:rPr lang="nl-NL" dirty="0" smtClean="0"/>
              <a:t>YES</a:t>
            </a:r>
            <a:endParaRPr lang="nl-NL" b="1" dirty="0" smtClean="0"/>
          </a:p>
          <a:p>
            <a:pPr marL="0" indent="0">
              <a:buNone/>
            </a:pPr>
            <a:r>
              <a:rPr lang="nl-NL" b="1" dirty="0" err="1" smtClean="0"/>
              <a:t>Effectiveness</a:t>
            </a:r>
            <a:r>
              <a:rPr lang="nl-NL" b="1" dirty="0" smtClean="0"/>
              <a:t>: </a:t>
            </a:r>
            <a:r>
              <a:rPr lang="nl-NL" dirty="0" err="1" smtClean="0"/>
              <a:t>not</a:t>
            </a:r>
            <a:r>
              <a:rPr lang="nl-NL" dirty="0" smtClean="0"/>
              <a:t> </a:t>
            </a:r>
            <a:r>
              <a:rPr lang="nl-NL" dirty="0" err="1" smtClean="0"/>
              <a:t>yet</a:t>
            </a:r>
            <a:r>
              <a:rPr lang="nl-NL" dirty="0" smtClean="0"/>
              <a:t> </a:t>
            </a:r>
            <a:r>
              <a:rPr lang="nl-NL" dirty="0" err="1" smtClean="0"/>
              <a:t>reached</a:t>
            </a:r>
            <a:r>
              <a:rPr lang="nl-NL" dirty="0" smtClean="0"/>
              <a:t> </a:t>
            </a:r>
            <a:r>
              <a:rPr lang="nl-NL" dirty="0" err="1" smtClean="0"/>
              <a:t>the</a:t>
            </a:r>
            <a:r>
              <a:rPr lang="nl-NL" dirty="0" smtClean="0"/>
              <a:t> </a:t>
            </a:r>
            <a:r>
              <a:rPr lang="nl-NL" dirty="0" err="1" smtClean="0"/>
              <a:t>evaluation</a:t>
            </a:r>
            <a:r>
              <a:rPr lang="nl-NL" dirty="0" smtClean="0"/>
              <a:t> </a:t>
            </a:r>
            <a:r>
              <a:rPr lang="nl-NL" dirty="0" err="1" smtClean="0"/>
              <a:t>phase</a:t>
            </a:r>
            <a:endParaRPr lang="nl-NL" dirty="0"/>
          </a:p>
        </p:txBody>
      </p:sp>
    </p:spTree>
    <p:extLst>
      <p:ext uri="{BB962C8B-B14F-4D97-AF65-F5344CB8AC3E}">
        <p14:creationId xmlns:p14="http://schemas.microsoft.com/office/powerpoint/2010/main" val="8151305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Case #4</a:t>
            </a:r>
            <a:br>
              <a:rPr lang="nl-NL" dirty="0" smtClean="0"/>
            </a:br>
            <a:r>
              <a:rPr lang="nl-NL" dirty="0" smtClean="0"/>
              <a:t>The </a:t>
            </a:r>
            <a:r>
              <a:rPr lang="nl-NL" dirty="0" err="1" smtClean="0"/>
              <a:t>role</a:t>
            </a:r>
            <a:r>
              <a:rPr lang="nl-NL" dirty="0" smtClean="0"/>
              <a:t> of </a:t>
            </a:r>
            <a:r>
              <a:rPr lang="nl-NL" dirty="0" err="1" smtClean="0"/>
              <a:t>Experience</a:t>
            </a:r>
            <a:r>
              <a:rPr lang="nl-NL" dirty="0" smtClean="0"/>
              <a:t>, Data </a:t>
            </a:r>
            <a:r>
              <a:rPr lang="nl-NL" dirty="0" err="1" smtClean="0"/>
              <a:t>and</a:t>
            </a:r>
            <a:r>
              <a:rPr lang="nl-NL" dirty="0" smtClean="0"/>
              <a:t> </a:t>
            </a:r>
            <a:r>
              <a:rPr lang="nl-NL" dirty="0" err="1" smtClean="0"/>
              <a:t>Literature</a:t>
            </a:r>
            <a:endParaRPr lang="nl-NL" dirty="0"/>
          </a:p>
        </p:txBody>
      </p:sp>
      <p:graphicFrame>
        <p:nvGraphicFramePr>
          <p:cNvPr id="4" name="Tijdelijke aanduiding voor inhoud 3"/>
          <p:cNvGraphicFramePr>
            <a:graphicFrameLocks noGrp="1"/>
          </p:cNvGraphicFramePr>
          <p:nvPr>
            <p:ph idx="1"/>
          </p:nvPr>
        </p:nvGraphicFramePr>
        <p:xfrm>
          <a:off x="677863" y="2038350"/>
          <a:ext cx="8596312" cy="4664076"/>
        </p:xfrm>
        <a:graphic>
          <a:graphicData uri="http://schemas.openxmlformats.org/drawingml/2006/table">
            <a:tbl>
              <a:tblPr firstRow="1" firstCol="1" bandRow="1">
                <a:tableStyleId>{5C22544A-7EE6-4342-B048-85BDC9FD1C3A}</a:tableStyleId>
              </a:tblPr>
              <a:tblGrid>
                <a:gridCol w="2041271"/>
                <a:gridCol w="2214499"/>
                <a:gridCol w="2222485"/>
                <a:gridCol w="2118057"/>
              </a:tblGrid>
              <a:tr h="173536">
                <a:tc>
                  <a:txBody>
                    <a:bodyPr/>
                    <a:lstStyle/>
                    <a:p>
                      <a:pPr>
                        <a:lnSpc>
                          <a:spcPct val="107000"/>
                        </a:lnSpc>
                        <a:spcAft>
                          <a:spcPts val="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343" marR="66343" marT="0" marB="0"/>
                </a:tc>
                <a:tc>
                  <a:txBody>
                    <a:bodyPr/>
                    <a:lstStyle/>
                    <a:p>
                      <a:pPr>
                        <a:lnSpc>
                          <a:spcPct val="107000"/>
                        </a:lnSpc>
                        <a:spcAft>
                          <a:spcPts val="0"/>
                        </a:spcAft>
                      </a:pPr>
                      <a:r>
                        <a:rPr lang="nl-NL" sz="1100">
                          <a:effectLst/>
                        </a:rPr>
                        <a:t>Diagnosis</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343" marR="66343" marT="0" marB="0"/>
                </a:tc>
                <a:tc>
                  <a:txBody>
                    <a:bodyPr/>
                    <a:lstStyle/>
                    <a:p>
                      <a:pPr>
                        <a:lnSpc>
                          <a:spcPct val="107000"/>
                        </a:lnSpc>
                        <a:spcAft>
                          <a:spcPts val="0"/>
                        </a:spcAft>
                      </a:pPr>
                      <a:r>
                        <a:rPr lang="nl-NL" sz="1100">
                          <a:effectLst/>
                        </a:rPr>
                        <a:t>Design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343" marR="66343" marT="0" marB="0"/>
                </a:tc>
                <a:tc>
                  <a:txBody>
                    <a:bodyPr/>
                    <a:lstStyle/>
                    <a:p>
                      <a:pPr>
                        <a:lnSpc>
                          <a:spcPct val="107000"/>
                        </a:lnSpc>
                        <a:spcAft>
                          <a:spcPts val="0"/>
                        </a:spcAft>
                      </a:pPr>
                      <a:r>
                        <a:rPr lang="nl-NL" sz="1100">
                          <a:effectLst/>
                        </a:rPr>
                        <a:t>Evaluation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343" marR="66343" marT="0" marB="0"/>
                </a:tc>
              </a:tr>
              <a:tr h="1214750">
                <a:tc>
                  <a:txBody>
                    <a:bodyPr/>
                    <a:lstStyle/>
                    <a:p>
                      <a:pPr>
                        <a:lnSpc>
                          <a:spcPct val="107000"/>
                        </a:lnSpc>
                        <a:spcAft>
                          <a:spcPts val="0"/>
                        </a:spcAft>
                      </a:pPr>
                      <a:r>
                        <a:rPr lang="nl-NL" sz="1100" dirty="0" err="1">
                          <a:effectLst/>
                        </a:rPr>
                        <a:t>Experience</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343" marR="66343" marT="0" marB="0"/>
                </a:tc>
                <a:tc>
                  <a:txBody>
                    <a:bodyPr/>
                    <a:lstStyle/>
                    <a:p>
                      <a:pPr>
                        <a:lnSpc>
                          <a:spcPct val="107000"/>
                        </a:lnSpc>
                        <a:spcAft>
                          <a:spcPts val="0"/>
                        </a:spcAft>
                      </a:pPr>
                      <a:r>
                        <a:rPr lang="nl-NL" sz="1100" dirty="0" err="1">
                          <a:effectLst/>
                        </a:rPr>
                        <a:t>Experience</a:t>
                      </a:r>
                      <a:r>
                        <a:rPr lang="nl-NL" sz="1100" dirty="0">
                          <a:effectLst/>
                        </a:rPr>
                        <a:t> of </a:t>
                      </a:r>
                      <a:r>
                        <a:rPr lang="nl-NL" sz="1100" dirty="0" err="1">
                          <a:effectLst/>
                        </a:rPr>
                        <a:t>the</a:t>
                      </a:r>
                      <a:r>
                        <a:rPr lang="nl-NL" sz="1100" dirty="0">
                          <a:effectLst/>
                        </a:rPr>
                        <a:t> </a:t>
                      </a:r>
                      <a:r>
                        <a:rPr lang="nl-NL" sz="1100" dirty="0" err="1">
                          <a:effectLst/>
                        </a:rPr>
                        <a:t>teachers</a:t>
                      </a:r>
                      <a:r>
                        <a:rPr lang="nl-NL" sz="1100" dirty="0">
                          <a:effectLst/>
                        </a:rPr>
                        <a:t> </a:t>
                      </a:r>
                      <a:r>
                        <a:rPr lang="nl-NL" sz="1100" dirty="0" err="1">
                          <a:effectLst/>
                        </a:rPr>
                        <a:t>with</a:t>
                      </a:r>
                      <a:r>
                        <a:rPr lang="nl-NL" sz="1100" dirty="0">
                          <a:effectLst/>
                        </a:rPr>
                        <a:t> </a:t>
                      </a:r>
                      <a:r>
                        <a:rPr lang="nl-NL" sz="1100" dirty="0" err="1">
                          <a:effectLst/>
                        </a:rPr>
                        <a:t>the</a:t>
                      </a:r>
                      <a:r>
                        <a:rPr lang="nl-NL" sz="1100" dirty="0">
                          <a:effectLst/>
                        </a:rPr>
                        <a:t> </a:t>
                      </a:r>
                      <a:r>
                        <a:rPr lang="nl-NL" sz="1100" dirty="0" err="1">
                          <a:effectLst/>
                        </a:rPr>
                        <a:t>core</a:t>
                      </a:r>
                      <a:r>
                        <a:rPr lang="nl-NL" sz="1100" dirty="0">
                          <a:effectLst/>
                        </a:rPr>
                        <a:t> </a:t>
                      </a:r>
                      <a:r>
                        <a:rPr lang="nl-NL" sz="1100" dirty="0" err="1">
                          <a:effectLst/>
                        </a:rPr>
                        <a:t>concepts</a:t>
                      </a:r>
                      <a:r>
                        <a:rPr lang="nl-NL" sz="1100" dirty="0">
                          <a:effectLst/>
                        </a:rPr>
                        <a:t> of </a:t>
                      </a:r>
                      <a:r>
                        <a:rPr lang="nl-NL" sz="1100" dirty="0" err="1">
                          <a:effectLst/>
                        </a:rPr>
                        <a:t>the</a:t>
                      </a:r>
                      <a:r>
                        <a:rPr lang="nl-NL" sz="1100" dirty="0">
                          <a:effectLst/>
                        </a:rPr>
                        <a:t> </a:t>
                      </a:r>
                      <a:r>
                        <a:rPr lang="nl-NL" sz="1100" dirty="0" err="1">
                          <a:effectLst/>
                        </a:rPr>
                        <a:t>current</a:t>
                      </a:r>
                      <a:r>
                        <a:rPr lang="nl-NL" sz="1100" dirty="0">
                          <a:effectLst/>
                        </a:rPr>
                        <a:t> WO </a:t>
                      </a:r>
                      <a:r>
                        <a:rPr lang="nl-NL" sz="1100" dirty="0" err="1">
                          <a:effectLst/>
                        </a:rPr>
                        <a:t>lessons</a:t>
                      </a:r>
                      <a:r>
                        <a:rPr lang="nl-NL" sz="1100" dirty="0">
                          <a:effectLst/>
                        </a:rPr>
                        <a:t>. It </a:t>
                      </a:r>
                      <a:r>
                        <a:rPr lang="nl-NL" sz="1100" dirty="0" err="1">
                          <a:effectLst/>
                        </a:rPr>
                        <a:t>did</a:t>
                      </a:r>
                      <a:r>
                        <a:rPr lang="nl-NL" sz="1100" dirty="0">
                          <a:effectLst/>
                        </a:rPr>
                        <a:t> </a:t>
                      </a:r>
                      <a:r>
                        <a:rPr lang="nl-NL" sz="1100" dirty="0" err="1">
                          <a:effectLst/>
                        </a:rPr>
                        <a:t>not</a:t>
                      </a:r>
                      <a:r>
                        <a:rPr lang="nl-NL" sz="1100" dirty="0">
                          <a:effectLst/>
                        </a:rPr>
                        <a:t> </a:t>
                      </a:r>
                      <a:r>
                        <a:rPr lang="nl-NL" sz="1100" dirty="0" err="1">
                          <a:effectLst/>
                        </a:rPr>
                        <a:t>seem</a:t>
                      </a:r>
                      <a:r>
                        <a:rPr lang="nl-NL" sz="1100" dirty="0">
                          <a:effectLst/>
                        </a:rPr>
                        <a:t> </a:t>
                      </a:r>
                      <a:r>
                        <a:rPr lang="nl-NL" sz="1100" dirty="0" err="1">
                          <a:effectLst/>
                        </a:rPr>
                        <a:t>substantial</a:t>
                      </a:r>
                      <a:r>
                        <a:rPr lang="nl-NL" sz="1100" dirty="0">
                          <a:effectLst/>
                        </a:rPr>
                        <a:t>. No </a:t>
                      </a:r>
                      <a:r>
                        <a:rPr lang="nl-NL" sz="1100" dirty="0" err="1">
                          <a:effectLst/>
                        </a:rPr>
                        <a:t>particular</a:t>
                      </a:r>
                      <a:r>
                        <a:rPr lang="nl-NL" sz="1100" dirty="0">
                          <a:effectLst/>
                        </a:rPr>
                        <a:t> </a:t>
                      </a:r>
                      <a:r>
                        <a:rPr lang="nl-NL" sz="1100" dirty="0" err="1">
                          <a:effectLst/>
                        </a:rPr>
                        <a:t>learning</a:t>
                      </a:r>
                      <a:r>
                        <a:rPr lang="nl-NL" sz="1100" dirty="0">
                          <a:effectLst/>
                        </a:rPr>
                        <a:t> goals </a:t>
                      </a:r>
                      <a:r>
                        <a:rPr lang="nl-NL" sz="1100" dirty="0" err="1">
                          <a:effectLst/>
                        </a:rPr>
                        <a:t>causing</a:t>
                      </a:r>
                      <a:r>
                        <a:rPr lang="nl-NL" sz="1100" dirty="0">
                          <a:effectLst/>
                        </a:rPr>
                        <a:t> </a:t>
                      </a:r>
                      <a:r>
                        <a:rPr lang="nl-NL" sz="1100" dirty="0" err="1">
                          <a:effectLst/>
                        </a:rPr>
                        <a:t>the</a:t>
                      </a:r>
                      <a:r>
                        <a:rPr lang="nl-NL" sz="1100" dirty="0">
                          <a:effectLst/>
                        </a:rPr>
                        <a:t> </a:t>
                      </a:r>
                      <a:r>
                        <a:rPr lang="nl-NL" sz="1100" dirty="0" err="1">
                          <a:effectLst/>
                        </a:rPr>
                        <a:t>activities</a:t>
                      </a:r>
                      <a:r>
                        <a:rPr lang="nl-NL" sz="1100" dirty="0">
                          <a:effectLst/>
                        </a:rPr>
                        <a:t> </a:t>
                      </a:r>
                      <a:r>
                        <a:rPr lang="nl-NL" sz="1100" dirty="0" err="1">
                          <a:effectLst/>
                        </a:rPr>
                        <a:t>to</a:t>
                      </a:r>
                      <a:r>
                        <a:rPr lang="nl-NL" sz="1100" dirty="0">
                          <a:effectLst/>
                        </a:rPr>
                        <a:t> </a:t>
                      </a:r>
                      <a:r>
                        <a:rPr lang="nl-NL" sz="1100" dirty="0" err="1">
                          <a:effectLst/>
                        </a:rPr>
                        <a:t>be</a:t>
                      </a:r>
                      <a:r>
                        <a:rPr lang="nl-NL" sz="1100" dirty="0">
                          <a:effectLst/>
                        </a:rPr>
                        <a:t> </a:t>
                      </a:r>
                      <a:r>
                        <a:rPr lang="nl-NL" sz="1100" dirty="0" err="1">
                          <a:effectLst/>
                        </a:rPr>
                        <a:t>less</a:t>
                      </a:r>
                      <a:r>
                        <a:rPr lang="nl-NL" sz="1100" dirty="0">
                          <a:effectLst/>
                        </a:rPr>
                        <a:t> </a:t>
                      </a:r>
                      <a:r>
                        <a:rPr lang="nl-NL" sz="1100" dirty="0" err="1">
                          <a:effectLst/>
                        </a:rPr>
                        <a:t>meaningful</a:t>
                      </a: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343" marR="66343" marT="0" marB="0"/>
                </a:tc>
                <a:tc>
                  <a:txBody>
                    <a:bodyPr/>
                    <a:lstStyle/>
                    <a:p>
                      <a:pPr>
                        <a:lnSpc>
                          <a:spcPct val="107000"/>
                        </a:lnSpc>
                        <a:spcAft>
                          <a:spcPts val="0"/>
                        </a:spcAft>
                      </a:pPr>
                      <a:r>
                        <a:rPr lang="nl-NL" sz="1100" dirty="0" err="1">
                          <a:effectLst/>
                        </a:rPr>
                        <a:t>Experience</a:t>
                      </a:r>
                      <a:r>
                        <a:rPr lang="nl-NL" sz="1100" dirty="0">
                          <a:effectLst/>
                        </a:rPr>
                        <a:t> of </a:t>
                      </a:r>
                      <a:r>
                        <a:rPr lang="nl-NL" sz="1100" dirty="0" err="1">
                          <a:effectLst/>
                        </a:rPr>
                        <a:t>the</a:t>
                      </a:r>
                      <a:r>
                        <a:rPr lang="nl-NL" sz="1100" dirty="0">
                          <a:effectLst/>
                        </a:rPr>
                        <a:t> </a:t>
                      </a:r>
                      <a:r>
                        <a:rPr lang="nl-NL" sz="1100" dirty="0" err="1">
                          <a:effectLst/>
                        </a:rPr>
                        <a:t>teachers</a:t>
                      </a:r>
                      <a:r>
                        <a:rPr lang="nl-NL" sz="1100" dirty="0">
                          <a:effectLst/>
                        </a:rPr>
                        <a:t> in </a:t>
                      </a:r>
                      <a:r>
                        <a:rPr lang="nl-NL" sz="1100" dirty="0" err="1">
                          <a:effectLst/>
                        </a:rPr>
                        <a:t>practice</a:t>
                      </a:r>
                      <a:r>
                        <a:rPr lang="nl-NL" sz="1100" dirty="0">
                          <a:effectLst/>
                        </a:rPr>
                        <a:t> </a:t>
                      </a:r>
                      <a:r>
                        <a:rPr lang="nl-NL" sz="1100" dirty="0" err="1">
                          <a:effectLst/>
                        </a:rPr>
                        <a:t>and</a:t>
                      </a:r>
                      <a:r>
                        <a:rPr lang="nl-NL" sz="1100" dirty="0">
                          <a:effectLst/>
                        </a:rPr>
                        <a:t> </a:t>
                      </a:r>
                      <a:r>
                        <a:rPr lang="nl-NL" sz="1100" dirty="0" err="1">
                          <a:effectLst/>
                        </a:rPr>
                        <a:t>the</a:t>
                      </a:r>
                      <a:r>
                        <a:rPr lang="nl-NL" sz="1100" dirty="0">
                          <a:effectLst/>
                        </a:rPr>
                        <a:t> </a:t>
                      </a:r>
                      <a:r>
                        <a:rPr lang="nl-NL" sz="1100" dirty="0" err="1">
                          <a:effectLst/>
                        </a:rPr>
                        <a:t>experience</a:t>
                      </a:r>
                      <a:r>
                        <a:rPr lang="nl-NL" sz="1100" dirty="0">
                          <a:effectLst/>
                        </a:rPr>
                        <a:t> of </a:t>
                      </a:r>
                      <a:r>
                        <a:rPr lang="nl-NL" sz="1100" dirty="0" err="1">
                          <a:effectLst/>
                        </a:rPr>
                        <a:t>the</a:t>
                      </a:r>
                      <a:r>
                        <a:rPr lang="nl-NL" sz="1100" dirty="0">
                          <a:effectLst/>
                        </a:rPr>
                        <a:t> </a:t>
                      </a:r>
                      <a:r>
                        <a:rPr lang="nl-NL" sz="1100" dirty="0" err="1">
                          <a:effectLst/>
                        </a:rPr>
                        <a:t>teachers</a:t>
                      </a:r>
                      <a:r>
                        <a:rPr lang="nl-NL" sz="1100" dirty="0">
                          <a:effectLst/>
                        </a:rPr>
                        <a:t> </a:t>
                      </a:r>
                      <a:r>
                        <a:rPr lang="nl-NL" sz="1100" dirty="0" err="1">
                          <a:effectLst/>
                        </a:rPr>
                        <a:t>with</a:t>
                      </a:r>
                      <a:r>
                        <a:rPr lang="nl-NL" sz="1100" dirty="0">
                          <a:effectLst/>
                        </a:rPr>
                        <a:t> </a:t>
                      </a:r>
                      <a:r>
                        <a:rPr lang="nl-NL" sz="1100" dirty="0" err="1">
                          <a:effectLst/>
                        </a:rPr>
                        <a:t>regard</a:t>
                      </a:r>
                      <a:r>
                        <a:rPr lang="nl-NL" sz="1100" dirty="0">
                          <a:effectLst/>
                        </a:rPr>
                        <a:t> </a:t>
                      </a:r>
                      <a:r>
                        <a:rPr lang="nl-NL" sz="1100" dirty="0" err="1">
                          <a:effectLst/>
                        </a:rPr>
                        <a:t>to</a:t>
                      </a:r>
                      <a:r>
                        <a:rPr lang="nl-NL" sz="1100" dirty="0">
                          <a:effectLst/>
                        </a:rPr>
                        <a:t> a </a:t>
                      </a:r>
                      <a:r>
                        <a:rPr lang="nl-NL" sz="1100" dirty="0" err="1">
                          <a:effectLst/>
                        </a:rPr>
                        <a:t>particular</a:t>
                      </a:r>
                      <a:r>
                        <a:rPr lang="nl-NL" sz="1100" dirty="0">
                          <a:effectLst/>
                        </a:rPr>
                        <a:t> subject. </a:t>
                      </a:r>
                    </a:p>
                    <a:p>
                      <a:pPr>
                        <a:lnSpc>
                          <a:spcPct val="107000"/>
                        </a:lnSpc>
                        <a:spcAft>
                          <a:spcPts val="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343" marR="66343" marT="0" marB="0"/>
                </a:tc>
                <a:tc>
                  <a:txBody>
                    <a:bodyPr/>
                    <a:lstStyle/>
                    <a:p>
                      <a:pPr>
                        <a:lnSpc>
                          <a:spcPct val="107000"/>
                        </a:lnSpc>
                        <a:spcAft>
                          <a:spcPts val="0"/>
                        </a:spcAft>
                      </a:pPr>
                      <a:r>
                        <a:rPr lang="nl-NL" sz="1100" dirty="0" err="1">
                          <a:effectLst/>
                        </a:rPr>
                        <a:t>Experience</a:t>
                      </a:r>
                      <a:r>
                        <a:rPr lang="nl-NL" sz="1100" dirty="0">
                          <a:effectLst/>
                        </a:rPr>
                        <a:t> of </a:t>
                      </a:r>
                      <a:r>
                        <a:rPr lang="nl-NL" sz="1100" dirty="0" err="1">
                          <a:effectLst/>
                        </a:rPr>
                        <a:t>the</a:t>
                      </a:r>
                      <a:r>
                        <a:rPr lang="nl-NL" sz="1100" dirty="0">
                          <a:effectLst/>
                        </a:rPr>
                        <a:t> </a:t>
                      </a:r>
                      <a:r>
                        <a:rPr lang="nl-NL" sz="1100" dirty="0" err="1">
                          <a:effectLst/>
                        </a:rPr>
                        <a:t>teachers</a:t>
                      </a:r>
                      <a:r>
                        <a:rPr lang="nl-NL" sz="1100" dirty="0">
                          <a:effectLst/>
                        </a:rPr>
                        <a:t> in </a:t>
                      </a:r>
                      <a:r>
                        <a:rPr lang="nl-NL" sz="1100" dirty="0" err="1">
                          <a:effectLst/>
                        </a:rPr>
                        <a:t>practice</a:t>
                      </a:r>
                      <a:r>
                        <a:rPr lang="nl-NL" sz="1100" dirty="0">
                          <a:effectLst/>
                        </a:rPr>
                        <a:t> </a:t>
                      </a:r>
                      <a:r>
                        <a:rPr lang="nl-NL" sz="1100" dirty="0" err="1">
                          <a:effectLst/>
                        </a:rPr>
                        <a:t>for</a:t>
                      </a:r>
                      <a:r>
                        <a:rPr lang="nl-NL" sz="1100" dirty="0">
                          <a:effectLst/>
                        </a:rPr>
                        <a:t> </a:t>
                      </a:r>
                      <a:r>
                        <a:rPr lang="nl-NL" sz="1100" dirty="0" err="1">
                          <a:effectLst/>
                        </a:rPr>
                        <a:t>example</a:t>
                      </a:r>
                      <a:r>
                        <a:rPr lang="nl-NL" sz="1100" dirty="0">
                          <a:effectLst/>
                        </a:rPr>
                        <a:t> </a:t>
                      </a:r>
                      <a:r>
                        <a:rPr lang="nl-NL" sz="1100" dirty="0" err="1">
                          <a:effectLst/>
                        </a:rPr>
                        <a:t>an</a:t>
                      </a:r>
                      <a:r>
                        <a:rPr lang="nl-NL" sz="1100" dirty="0">
                          <a:effectLst/>
                        </a:rPr>
                        <a:t> </a:t>
                      </a:r>
                      <a:r>
                        <a:rPr lang="nl-NL" sz="1100" dirty="0" err="1">
                          <a:effectLst/>
                        </a:rPr>
                        <a:t>experience</a:t>
                      </a:r>
                      <a:r>
                        <a:rPr lang="nl-NL" sz="1100" dirty="0">
                          <a:effectLst/>
                        </a:rPr>
                        <a:t> </a:t>
                      </a:r>
                      <a:r>
                        <a:rPr lang="nl-NL" sz="1100" dirty="0" err="1">
                          <a:effectLst/>
                        </a:rPr>
                        <a:t>they</a:t>
                      </a:r>
                      <a:r>
                        <a:rPr lang="nl-NL" sz="1100" dirty="0">
                          <a:effectLst/>
                        </a:rPr>
                        <a:t> had </a:t>
                      </a:r>
                      <a:r>
                        <a:rPr lang="nl-NL" sz="1100" dirty="0" err="1">
                          <a:effectLst/>
                        </a:rPr>
                        <a:t>while</a:t>
                      </a:r>
                      <a:r>
                        <a:rPr lang="nl-NL" sz="1100" dirty="0">
                          <a:effectLst/>
                        </a:rPr>
                        <a:t> teaching </a:t>
                      </a:r>
                      <a:r>
                        <a:rPr lang="nl-NL" sz="1100" dirty="0" err="1">
                          <a:effectLst/>
                        </a:rPr>
                        <a:t>the</a:t>
                      </a:r>
                      <a:r>
                        <a:rPr lang="nl-NL" sz="1100" dirty="0">
                          <a:effectLst/>
                        </a:rPr>
                        <a:t> </a:t>
                      </a:r>
                      <a:r>
                        <a:rPr lang="nl-NL" sz="1100" dirty="0" err="1">
                          <a:effectLst/>
                        </a:rPr>
                        <a:t>students</a:t>
                      </a:r>
                      <a:r>
                        <a:rPr lang="nl-NL" sz="1100" dirty="0">
                          <a:effectLst/>
                        </a:rPr>
                        <a:t> e.g. </a:t>
                      </a:r>
                      <a:r>
                        <a:rPr lang="en-GB" sz="1100" dirty="0">
                          <a:effectLst/>
                        </a:rPr>
                        <a:t>“I could not follow the student at all, because the groups were too big, how can it be done differently?”.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343" marR="66343" marT="0" marB="0"/>
                </a:tc>
              </a:tr>
              <a:tr h="867679">
                <a:tc>
                  <a:txBody>
                    <a:bodyPr/>
                    <a:lstStyle/>
                    <a:p>
                      <a:pPr>
                        <a:lnSpc>
                          <a:spcPct val="107000"/>
                        </a:lnSpc>
                        <a:spcAft>
                          <a:spcPts val="0"/>
                        </a:spcAft>
                      </a:pPr>
                      <a:r>
                        <a:rPr lang="nl-NL" sz="1100">
                          <a:effectLst/>
                        </a:rPr>
                        <a:t>Data</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343" marR="66343" marT="0" marB="0"/>
                </a:tc>
                <a:tc>
                  <a:txBody>
                    <a:bodyPr/>
                    <a:lstStyle/>
                    <a:p>
                      <a:pPr>
                        <a:lnSpc>
                          <a:spcPct val="107000"/>
                        </a:lnSpc>
                        <a:spcAft>
                          <a:spcPts val="0"/>
                        </a:spcAft>
                        <a:tabLst>
                          <a:tab pos="541020" algn="l"/>
                        </a:tabLst>
                      </a:pPr>
                      <a:r>
                        <a:rPr lang="nl-NL" sz="1100" dirty="0">
                          <a:effectLst/>
                        </a:rPr>
                        <a:t>No data was </a:t>
                      </a:r>
                      <a:r>
                        <a:rPr lang="nl-NL" sz="1100" dirty="0" err="1">
                          <a:effectLst/>
                        </a:rPr>
                        <a:t>used</a:t>
                      </a:r>
                      <a:r>
                        <a:rPr lang="nl-NL" sz="1100" dirty="0">
                          <a:effectLst/>
                        </a:rPr>
                        <a:t> </a:t>
                      </a:r>
                      <a:r>
                        <a:rPr lang="nl-NL" sz="1100" dirty="0" err="1">
                          <a:effectLst/>
                        </a:rPr>
                        <a:t>during</a:t>
                      </a:r>
                      <a:r>
                        <a:rPr lang="nl-NL" sz="1100" dirty="0">
                          <a:effectLst/>
                        </a:rPr>
                        <a:t> </a:t>
                      </a:r>
                      <a:r>
                        <a:rPr lang="nl-NL" sz="1100" dirty="0" err="1">
                          <a:effectLst/>
                        </a:rPr>
                        <a:t>the</a:t>
                      </a:r>
                      <a:r>
                        <a:rPr lang="nl-NL" sz="1100" dirty="0">
                          <a:effectLst/>
                        </a:rPr>
                        <a:t> </a:t>
                      </a:r>
                      <a:r>
                        <a:rPr lang="nl-NL" sz="1100" dirty="0" err="1">
                          <a:effectLst/>
                        </a:rPr>
                        <a:t>entire</a:t>
                      </a:r>
                      <a:r>
                        <a:rPr lang="nl-NL" sz="1100" dirty="0">
                          <a:effectLst/>
                        </a:rPr>
                        <a:t> </a:t>
                      </a:r>
                      <a:r>
                        <a:rPr lang="nl-NL" sz="1100" dirty="0" err="1">
                          <a:effectLst/>
                        </a:rPr>
                        <a:t>process</a:t>
                      </a:r>
                      <a:r>
                        <a:rPr lang="nl-NL" sz="1100" dirty="0">
                          <a:effectLst/>
                        </a:rPr>
                        <a:t> of </a:t>
                      </a:r>
                      <a:r>
                        <a:rPr lang="nl-NL" sz="1100" dirty="0" err="1">
                          <a:effectLst/>
                        </a:rPr>
                        <a:t>this</a:t>
                      </a:r>
                      <a:r>
                        <a:rPr lang="nl-NL" sz="1100" dirty="0">
                          <a:effectLst/>
                        </a:rPr>
                        <a:t> PLC. The members state: </a:t>
                      </a:r>
                      <a:r>
                        <a:rPr lang="en-GB" sz="1100" dirty="0">
                          <a:effectLst/>
                        </a:rPr>
                        <a:t>“We are not yet there that we need it. But when we do, we will think about it”.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343" marR="66343" marT="0" marB="0"/>
                </a:tc>
                <a:tc>
                  <a:txBody>
                    <a:bodyPr/>
                    <a:lstStyle/>
                    <a:p>
                      <a:pPr>
                        <a:lnSpc>
                          <a:spcPct val="107000"/>
                        </a:lnSpc>
                        <a:spcAft>
                          <a:spcPts val="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343" marR="66343" marT="0" marB="0"/>
                </a:tc>
                <a:tc>
                  <a:txBody>
                    <a:bodyPr/>
                    <a:lstStyle/>
                    <a:p>
                      <a:pPr>
                        <a:lnSpc>
                          <a:spcPct val="107000"/>
                        </a:lnSpc>
                        <a:spcAft>
                          <a:spcPts val="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343" marR="66343" marT="0" marB="0"/>
                </a:tc>
              </a:tr>
              <a:tr h="1561821">
                <a:tc>
                  <a:txBody>
                    <a:bodyPr/>
                    <a:lstStyle/>
                    <a:p>
                      <a:pPr>
                        <a:lnSpc>
                          <a:spcPct val="107000"/>
                        </a:lnSpc>
                        <a:spcAft>
                          <a:spcPts val="0"/>
                        </a:spcAft>
                      </a:pPr>
                      <a:r>
                        <a:rPr lang="nl-NL" sz="1100">
                          <a:effectLst/>
                        </a:rPr>
                        <a:t>Literature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343" marR="66343" marT="0" marB="0"/>
                </a:tc>
                <a:tc>
                  <a:txBody>
                    <a:bodyPr/>
                    <a:lstStyle/>
                    <a:p>
                      <a:pPr>
                        <a:lnSpc>
                          <a:spcPct val="107000"/>
                        </a:lnSpc>
                        <a:spcAft>
                          <a:spcPts val="0"/>
                        </a:spcAft>
                      </a:pPr>
                      <a:r>
                        <a:rPr lang="nl-NL" sz="1100" dirty="0" err="1">
                          <a:effectLst/>
                        </a:rPr>
                        <a:t>Scientific</a:t>
                      </a:r>
                      <a:r>
                        <a:rPr lang="nl-NL" sz="1100" dirty="0">
                          <a:effectLst/>
                        </a:rPr>
                        <a:t> </a:t>
                      </a:r>
                      <a:r>
                        <a:rPr lang="nl-NL" sz="1100" dirty="0" err="1">
                          <a:effectLst/>
                        </a:rPr>
                        <a:t>literature</a:t>
                      </a:r>
                      <a:r>
                        <a:rPr lang="nl-NL" sz="1100" dirty="0">
                          <a:effectLst/>
                        </a:rPr>
                        <a:t> </a:t>
                      </a:r>
                      <a:r>
                        <a:rPr lang="nl-NL" sz="1100" dirty="0" err="1">
                          <a:effectLst/>
                        </a:rPr>
                        <a:t>and</a:t>
                      </a:r>
                      <a:r>
                        <a:rPr lang="nl-NL" sz="1100" dirty="0">
                          <a:effectLst/>
                        </a:rPr>
                        <a:t> </a:t>
                      </a:r>
                      <a:r>
                        <a:rPr lang="nl-NL" sz="1100" dirty="0" err="1">
                          <a:effectLst/>
                        </a:rPr>
                        <a:t>books</a:t>
                      </a:r>
                      <a:r>
                        <a:rPr lang="nl-NL" sz="1100" dirty="0">
                          <a:effectLst/>
                        </a:rPr>
                        <a:t> </a:t>
                      </a:r>
                      <a:r>
                        <a:rPr lang="nl-NL" sz="1100" dirty="0" err="1">
                          <a:effectLst/>
                        </a:rPr>
                        <a:t>used</a:t>
                      </a:r>
                      <a:r>
                        <a:rPr lang="nl-NL" sz="1100" dirty="0">
                          <a:effectLst/>
                        </a:rPr>
                        <a:t> </a:t>
                      </a:r>
                      <a:r>
                        <a:rPr lang="nl-NL" sz="1100" dirty="0" err="1">
                          <a:effectLst/>
                        </a:rPr>
                        <a:t>to</a:t>
                      </a:r>
                      <a:r>
                        <a:rPr lang="nl-NL" sz="1100" dirty="0">
                          <a:effectLst/>
                        </a:rPr>
                        <a:t> </a:t>
                      </a:r>
                      <a:r>
                        <a:rPr lang="nl-NL" sz="1100" dirty="0" err="1">
                          <a:effectLst/>
                        </a:rPr>
                        <a:t>gain</a:t>
                      </a:r>
                      <a:r>
                        <a:rPr lang="nl-NL" sz="1100" dirty="0">
                          <a:effectLst/>
                        </a:rPr>
                        <a:t> </a:t>
                      </a:r>
                      <a:r>
                        <a:rPr lang="nl-NL" sz="1100" dirty="0" err="1">
                          <a:effectLst/>
                        </a:rPr>
                        <a:t>knowledge</a:t>
                      </a:r>
                      <a:r>
                        <a:rPr lang="nl-NL" sz="1100" dirty="0">
                          <a:effectLst/>
                        </a:rPr>
                        <a:t> </a:t>
                      </a:r>
                      <a:r>
                        <a:rPr lang="nl-NL" sz="1100" dirty="0" err="1">
                          <a:effectLst/>
                        </a:rPr>
                        <a:t>about</a:t>
                      </a:r>
                      <a:r>
                        <a:rPr lang="nl-NL" sz="1100" dirty="0">
                          <a:effectLst/>
                        </a:rPr>
                        <a:t> </a:t>
                      </a:r>
                      <a:r>
                        <a:rPr lang="nl-NL" sz="1100" dirty="0" err="1">
                          <a:effectLst/>
                        </a:rPr>
                        <a:t>the</a:t>
                      </a:r>
                      <a:r>
                        <a:rPr lang="nl-NL" sz="1100" dirty="0">
                          <a:effectLst/>
                        </a:rPr>
                        <a:t> subject of WO. </a:t>
                      </a:r>
                      <a:r>
                        <a:rPr lang="nl-NL" sz="1100" dirty="0" err="1">
                          <a:effectLst/>
                        </a:rPr>
                        <a:t>Used</a:t>
                      </a:r>
                      <a:r>
                        <a:rPr lang="nl-NL" sz="1100" dirty="0">
                          <a:effectLst/>
                        </a:rPr>
                        <a:t> </a:t>
                      </a:r>
                      <a:r>
                        <a:rPr lang="nl-NL" sz="1100" dirty="0" err="1">
                          <a:effectLst/>
                        </a:rPr>
                        <a:t>to</a:t>
                      </a:r>
                      <a:r>
                        <a:rPr lang="nl-NL" sz="1100" dirty="0">
                          <a:effectLst/>
                        </a:rPr>
                        <a:t> </a:t>
                      </a:r>
                      <a:r>
                        <a:rPr lang="nl-NL" sz="1100" dirty="0" err="1">
                          <a:effectLst/>
                        </a:rPr>
                        <a:t>orient</a:t>
                      </a:r>
                      <a:r>
                        <a:rPr lang="nl-NL" sz="1100" dirty="0">
                          <a:effectLst/>
                        </a:rPr>
                        <a:t> </a:t>
                      </a:r>
                      <a:r>
                        <a:rPr lang="nl-NL" sz="1100" dirty="0" err="1">
                          <a:effectLst/>
                        </a:rPr>
                        <a:t>themsleves</a:t>
                      </a:r>
                      <a:r>
                        <a:rPr lang="nl-NL" sz="1100" dirty="0">
                          <a:effectLst/>
                        </a:rPr>
                        <a:t> in </a:t>
                      </a:r>
                      <a:r>
                        <a:rPr lang="nl-NL" sz="1100" dirty="0" err="1">
                          <a:effectLst/>
                        </a:rPr>
                        <a:t>the</a:t>
                      </a:r>
                      <a:r>
                        <a:rPr lang="nl-NL" sz="1100" dirty="0">
                          <a:effectLst/>
                        </a:rPr>
                        <a:t> field of WO in </a:t>
                      </a:r>
                      <a:r>
                        <a:rPr lang="nl-NL" sz="1100" dirty="0" err="1">
                          <a:effectLst/>
                        </a:rPr>
                        <a:t>education</a:t>
                      </a:r>
                      <a:r>
                        <a:rPr lang="nl-NL" sz="1100" dirty="0">
                          <a:effectLst/>
                        </a:rPr>
                        <a:t> </a:t>
                      </a:r>
                      <a:r>
                        <a:rPr lang="nl-NL" sz="1100" dirty="0" err="1">
                          <a:effectLst/>
                        </a:rPr>
                        <a:t>before</a:t>
                      </a:r>
                      <a:r>
                        <a:rPr lang="nl-NL" sz="1100" dirty="0">
                          <a:effectLst/>
                        </a:rPr>
                        <a:t> handling </a:t>
                      </a:r>
                      <a:r>
                        <a:rPr lang="nl-NL" sz="1100" dirty="0" err="1">
                          <a:effectLst/>
                        </a:rPr>
                        <a:t>the</a:t>
                      </a:r>
                      <a:r>
                        <a:rPr lang="nl-NL" sz="1100" dirty="0">
                          <a:effectLst/>
                        </a:rPr>
                        <a:t> </a:t>
                      </a:r>
                      <a:r>
                        <a:rPr lang="nl-NL" sz="1100" dirty="0" err="1">
                          <a:effectLst/>
                        </a:rPr>
                        <a:t>core</a:t>
                      </a:r>
                      <a:r>
                        <a:rPr lang="nl-NL" sz="1100" dirty="0">
                          <a:effectLst/>
                        </a:rPr>
                        <a:t> </a:t>
                      </a:r>
                      <a:r>
                        <a:rPr lang="nl-NL" sz="1100" dirty="0" err="1">
                          <a:effectLst/>
                        </a:rPr>
                        <a:t>concepts</a:t>
                      </a: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343" marR="66343" marT="0" marB="0"/>
                </a:tc>
                <a:tc>
                  <a:txBody>
                    <a:bodyPr/>
                    <a:lstStyle/>
                    <a:p>
                      <a:pPr>
                        <a:lnSpc>
                          <a:spcPct val="107000"/>
                        </a:lnSpc>
                        <a:spcAft>
                          <a:spcPts val="0"/>
                        </a:spcAft>
                      </a:pPr>
                      <a:r>
                        <a:rPr lang="nl-NL" sz="1100" dirty="0" err="1">
                          <a:effectLst/>
                        </a:rPr>
                        <a:t>Scientific</a:t>
                      </a:r>
                      <a:r>
                        <a:rPr lang="nl-NL" sz="1100" dirty="0">
                          <a:effectLst/>
                        </a:rPr>
                        <a:t> </a:t>
                      </a:r>
                      <a:r>
                        <a:rPr lang="nl-NL" sz="1100" dirty="0" err="1">
                          <a:effectLst/>
                        </a:rPr>
                        <a:t>literature</a:t>
                      </a:r>
                      <a:r>
                        <a:rPr lang="nl-NL" sz="1100" dirty="0">
                          <a:effectLst/>
                        </a:rPr>
                        <a:t> </a:t>
                      </a:r>
                      <a:r>
                        <a:rPr lang="nl-NL" sz="1100" dirty="0" err="1">
                          <a:effectLst/>
                        </a:rPr>
                        <a:t>and</a:t>
                      </a:r>
                      <a:r>
                        <a:rPr lang="nl-NL" sz="1100" dirty="0">
                          <a:effectLst/>
                        </a:rPr>
                        <a:t> </a:t>
                      </a:r>
                      <a:r>
                        <a:rPr lang="nl-NL" sz="1100" dirty="0" err="1">
                          <a:effectLst/>
                        </a:rPr>
                        <a:t>books</a:t>
                      </a:r>
                      <a:r>
                        <a:rPr lang="nl-NL" sz="1100" dirty="0">
                          <a:effectLst/>
                        </a:rPr>
                        <a:t> </a:t>
                      </a:r>
                      <a:r>
                        <a:rPr lang="nl-NL" sz="1100" dirty="0" err="1">
                          <a:effectLst/>
                        </a:rPr>
                        <a:t>were</a:t>
                      </a:r>
                      <a:r>
                        <a:rPr lang="nl-NL" sz="1100" dirty="0">
                          <a:effectLst/>
                        </a:rPr>
                        <a:t> </a:t>
                      </a:r>
                      <a:r>
                        <a:rPr lang="nl-NL" sz="1100" dirty="0" err="1">
                          <a:effectLst/>
                        </a:rPr>
                        <a:t>sometimes</a:t>
                      </a:r>
                      <a:r>
                        <a:rPr lang="nl-NL" sz="1100" dirty="0">
                          <a:effectLst/>
                        </a:rPr>
                        <a:t> </a:t>
                      </a:r>
                      <a:r>
                        <a:rPr lang="nl-NL" sz="1100" dirty="0" err="1">
                          <a:effectLst/>
                        </a:rPr>
                        <a:t>read</a:t>
                      </a:r>
                      <a:r>
                        <a:rPr lang="nl-NL" sz="1100" dirty="0">
                          <a:effectLst/>
                        </a:rPr>
                        <a:t> </a:t>
                      </a:r>
                      <a:r>
                        <a:rPr lang="nl-NL" sz="1100" dirty="0" err="1">
                          <a:effectLst/>
                        </a:rPr>
                        <a:t>individually</a:t>
                      </a:r>
                      <a:r>
                        <a:rPr lang="nl-NL" sz="1100" dirty="0">
                          <a:effectLst/>
                        </a:rPr>
                        <a:t> </a:t>
                      </a:r>
                      <a:r>
                        <a:rPr lang="nl-NL" sz="1100" dirty="0" err="1">
                          <a:effectLst/>
                        </a:rPr>
                        <a:t>and</a:t>
                      </a:r>
                      <a:r>
                        <a:rPr lang="nl-NL" sz="1100" dirty="0">
                          <a:effectLst/>
                        </a:rPr>
                        <a:t> </a:t>
                      </a:r>
                      <a:r>
                        <a:rPr lang="nl-NL" sz="1100" dirty="0" err="1">
                          <a:effectLst/>
                        </a:rPr>
                        <a:t>sometimes</a:t>
                      </a:r>
                      <a:r>
                        <a:rPr lang="nl-NL" sz="1100" dirty="0">
                          <a:effectLst/>
                        </a:rPr>
                        <a:t> </a:t>
                      </a:r>
                      <a:r>
                        <a:rPr lang="nl-NL" sz="1100" dirty="0" err="1">
                          <a:effectLst/>
                        </a:rPr>
                        <a:t>together</a:t>
                      </a:r>
                      <a:r>
                        <a:rPr lang="nl-NL" sz="1100" dirty="0">
                          <a:effectLst/>
                        </a:rPr>
                        <a:t>. </a:t>
                      </a:r>
                      <a:r>
                        <a:rPr lang="nl-NL" sz="1100" dirty="0" err="1">
                          <a:effectLst/>
                        </a:rPr>
                        <a:t>What</a:t>
                      </a:r>
                      <a:r>
                        <a:rPr lang="nl-NL" sz="1100" dirty="0">
                          <a:effectLst/>
                        </a:rPr>
                        <a:t> was </a:t>
                      </a:r>
                      <a:r>
                        <a:rPr lang="nl-NL" sz="1100" dirty="0" err="1">
                          <a:effectLst/>
                        </a:rPr>
                        <a:t>read</a:t>
                      </a:r>
                      <a:r>
                        <a:rPr lang="nl-NL" sz="1100" dirty="0">
                          <a:effectLst/>
                        </a:rPr>
                        <a:t> was shared </a:t>
                      </a:r>
                      <a:r>
                        <a:rPr lang="nl-NL" sz="1100" dirty="0" err="1">
                          <a:effectLst/>
                        </a:rPr>
                        <a:t>with</a:t>
                      </a:r>
                      <a:r>
                        <a:rPr lang="nl-NL" sz="1100" dirty="0">
                          <a:effectLst/>
                        </a:rPr>
                        <a:t> </a:t>
                      </a:r>
                      <a:r>
                        <a:rPr lang="nl-NL" sz="1100" dirty="0" err="1">
                          <a:effectLst/>
                        </a:rPr>
                        <a:t>the</a:t>
                      </a:r>
                      <a:r>
                        <a:rPr lang="nl-NL" sz="1100" dirty="0">
                          <a:effectLst/>
                        </a:rPr>
                        <a:t> PLC </a:t>
                      </a:r>
                      <a:r>
                        <a:rPr lang="nl-NL" sz="1100" dirty="0" err="1">
                          <a:effectLst/>
                        </a:rPr>
                        <a:t>by</a:t>
                      </a:r>
                      <a:r>
                        <a:rPr lang="nl-NL" sz="1100" dirty="0">
                          <a:effectLst/>
                        </a:rPr>
                        <a:t> </a:t>
                      </a:r>
                      <a:r>
                        <a:rPr lang="nl-NL" sz="1100" dirty="0" err="1">
                          <a:effectLst/>
                        </a:rPr>
                        <a:t>for</a:t>
                      </a:r>
                      <a:r>
                        <a:rPr lang="nl-NL" sz="1100" dirty="0">
                          <a:effectLst/>
                        </a:rPr>
                        <a:t> </a:t>
                      </a:r>
                      <a:r>
                        <a:rPr lang="nl-NL" sz="1100" dirty="0" err="1">
                          <a:effectLst/>
                        </a:rPr>
                        <a:t>example</a:t>
                      </a:r>
                      <a:r>
                        <a:rPr lang="nl-NL" sz="1100" dirty="0">
                          <a:effectLst/>
                        </a:rPr>
                        <a:t> presenting </a:t>
                      </a:r>
                      <a:r>
                        <a:rPr lang="nl-NL" sz="1100" dirty="0" err="1">
                          <a:effectLst/>
                        </a:rPr>
                        <a:t>what</a:t>
                      </a:r>
                      <a:r>
                        <a:rPr lang="nl-NL" sz="1100" dirty="0">
                          <a:effectLst/>
                        </a:rPr>
                        <a:t> was </a:t>
                      </a:r>
                      <a:r>
                        <a:rPr lang="nl-NL" sz="1100" dirty="0" err="1">
                          <a:effectLst/>
                        </a:rPr>
                        <a:t>learned</a:t>
                      </a:r>
                      <a:r>
                        <a:rPr lang="nl-NL" sz="1100" dirty="0">
                          <a:effectLst/>
                        </a:rPr>
                        <a:t> </a:t>
                      </a:r>
                      <a:r>
                        <a:rPr lang="nl-NL" sz="1100" dirty="0" err="1">
                          <a:effectLst/>
                        </a:rPr>
                        <a:t>to</a:t>
                      </a:r>
                      <a:r>
                        <a:rPr lang="nl-NL" sz="1100" dirty="0">
                          <a:effectLst/>
                        </a:rPr>
                        <a:t> </a:t>
                      </a:r>
                      <a:r>
                        <a:rPr lang="nl-NL" sz="1100" dirty="0" err="1">
                          <a:effectLst/>
                        </a:rPr>
                        <a:t>the</a:t>
                      </a:r>
                      <a:r>
                        <a:rPr lang="nl-NL" sz="1100" dirty="0">
                          <a:effectLst/>
                        </a:rPr>
                        <a:t> </a:t>
                      </a:r>
                      <a:r>
                        <a:rPr lang="nl-NL" sz="1100" dirty="0" err="1">
                          <a:effectLst/>
                        </a:rPr>
                        <a:t>other</a:t>
                      </a:r>
                      <a:r>
                        <a:rPr lang="nl-NL" sz="1100" dirty="0">
                          <a:effectLst/>
                        </a:rPr>
                        <a:t> PLC-members. </a:t>
                      </a:r>
                      <a:r>
                        <a:rPr lang="nl-NL" sz="1100" dirty="0" err="1">
                          <a:effectLst/>
                        </a:rPr>
                        <a:t>Literature</a:t>
                      </a:r>
                      <a:r>
                        <a:rPr lang="nl-NL" sz="1100" dirty="0">
                          <a:effectLst/>
                        </a:rPr>
                        <a:t> was </a:t>
                      </a:r>
                      <a:r>
                        <a:rPr lang="nl-NL" sz="1100" dirty="0" err="1">
                          <a:effectLst/>
                        </a:rPr>
                        <a:t>also</a:t>
                      </a:r>
                      <a:r>
                        <a:rPr lang="nl-NL" sz="1100" dirty="0">
                          <a:effectLst/>
                        </a:rPr>
                        <a:t> </a:t>
                      </a:r>
                      <a:r>
                        <a:rPr lang="nl-NL" sz="1100" dirty="0" err="1">
                          <a:effectLst/>
                        </a:rPr>
                        <a:t>used</a:t>
                      </a:r>
                      <a:r>
                        <a:rPr lang="nl-NL" sz="1100" dirty="0">
                          <a:effectLst/>
                        </a:rPr>
                        <a:t> </a:t>
                      </a:r>
                      <a:r>
                        <a:rPr lang="nl-NL" sz="1100" dirty="0" err="1">
                          <a:effectLst/>
                        </a:rPr>
                        <a:t>to</a:t>
                      </a:r>
                      <a:r>
                        <a:rPr lang="nl-NL" sz="1100" dirty="0">
                          <a:effectLst/>
                        </a:rPr>
                        <a:t> </a:t>
                      </a:r>
                      <a:r>
                        <a:rPr lang="nl-NL" sz="1100" dirty="0" err="1">
                          <a:effectLst/>
                        </a:rPr>
                        <a:t>explain</a:t>
                      </a:r>
                      <a:r>
                        <a:rPr lang="nl-NL" sz="1100" dirty="0">
                          <a:effectLst/>
                        </a:rPr>
                        <a:t> </a:t>
                      </a:r>
                      <a:r>
                        <a:rPr lang="nl-NL" sz="1100" dirty="0" err="1">
                          <a:effectLst/>
                        </a:rPr>
                        <a:t>an</a:t>
                      </a:r>
                      <a:r>
                        <a:rPr lang="nl-NL" sz="1100" dirty="0">
                          <a:effectLst/>
                        </a:rPr>
                        <a:t> </a:t>
                      </a:r>
                      <a:r>
                        <a:rPr lang="nl-NL" sz="1100" dirty="0" err="1">
                          <a:effectLst/>
                        </a:rPr>
                        <a:t>occurring</a:t>
                      </a:r>
                      <a:r>
                        <a:rPr lang="nl-NL" sz="1100" dirty="0">
                          <a:effectLst/>
                        </a:rPr>
                        <a:t> </a:t>
                      </a:r>
                      <a:r>
                        <a:rPr lang="nl-NL" sz="1100" dirty="0" err="1">
                          <a:effectLst/>
                        </a:rPr>
                        <a:t>situation</a:t>
                      </a:r>
                      <a:r>
                        <a:rPr lang="nl-NL" sz="1100" dirty="0">
                          <a:effectLst/>
                        </a:rPr>
                        <a:t> or </a:t>
                      </a:r>
                      <a:r>
                        <a:rPr lang="nl-NL" sz="1100" dirty="0" err="1">
                          <a:effectLst/>
                        </a:rPr>
                        <a:t>to</a:t>
                      </a:r>
                      <a:r>
                        <a:rPr lang="nl-NL" sz="1100" dirty="0">
                          <a:effectLst/>
                        </a:rPr>
                        <a:t> </a:t>
                      </a:r>
                      <a:r>
                        <a:rPr lang="nl-NL" sz="1100" dirty="0" err="1">
                          <a:effectLst/>
                        </a:rPr>
                        <a:t>provide</a:t>
                      </a:r>
                      <a:r>
                        <a:rPr lang="nl-NL" sz="1100" dirty="0">
                          <a:effectLst/>
                        </a:rPr>
                        <a:t> </a:t>
                      </a:r>
                      <a:r>
                        <a:rPr lang="nl-NL" sz="1100" dirty="0" err="1">
                          <a:effectLst/>
                        </a:rPr>
                        <a:t>the</a:t>
                      </a:r>
                      <a:r>
                        <a:rPr lang="nl-NL" sz="1100" dirty="0">
                          <a:effectLst/>
                        </a:rPr>
                        <a:t> PLC </a:t>
                      </a:r>
                      <a:r>
                        <a:rPr lang="nl-NL" sz="1100" dirty="0" err="1">
                          <a:effectLst/>
                        </a:rPr>
                        <a:t>with</a:t>
                      </a:r>
                      <a:r>
                        <a:rPr lang="nl-NL" sz="1100" dirty="0">
                          <a:effectLst/>
                        </a:rPr>
                        <a:t> support </a:t>
                      </a:r>
                      <a:r>
                        <a:rPr lang="nl-NL" sz="1100" dirty="0" err="1">
                          <a:effectLst/>
                        </a:rPr>
                        <a:t>for</a:t>
                      </a:r>
                      <a:r>
                        <a:rPr lang="nl-NL" sz="1100" dirty="0">
                          <a:effectLst/>
                        </a:rPr>
                        <a:t> </a:t>
                      </a:r>
                      <a:r>
                        <a:rPr lang="nl-NL" sz="1100" dirty="0" err="1">
                          <a:effectLst/>
                        </a:rPr>
                        <a:t>an</a:t>
                      </a:r>
                      <a:r>
                        <a:rPr lang="nl-NL" sz="1100" dirty="0">
                          <a:effectLst/>
                        </a:rPr>
                        <a:t> </a:t>
                      </a:r>
                      <a:r>
                        <a:rPr lang="nl-NL" sz="1100" dirty="0" err="1">
                          <a:effectLst/>
                        </a:rPr>
                        <a:t>alternative</a:t>
                      </a:r>
                      <a:r>
                        <a:rPr lang="nl-NL" sz="1100" dirty="0">
                          <a:effectLst/>
                        </a:rPr>
                        <a:t> approach</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343" marR="66343" marT="0" marB="0"/>
                </a:tc>
                <a:tc>
                  <a:txBody>
                    <a:bodyPr/>
                    <a:lstStyle/>
                    <a:p>
                      <a:pPr>
                        <a:lnSpc>
                          <a:spcPct val="107000"/>
                        </a:lnSpc>
                        <a:spcAft>
                          <a:spcPts val="0"/>
                        </a:spcAft>
                      </a:pPr>
                      <a:r>
                        <a:rPr lang="nl-NL" sz="1100" dirty="0" err="1">
                          <a:effectLst/>
                        </a:rPr>
                        <a:t>Scientific</a:t>
                      </a:r>
                      <a:r>
                        <a:rPr lang="nl-NL" sz="1100" dirty="0">
                          <a:effectLst/>
                        </a:rPr>
                        <a:t> </a:t>
                      </a:r>
                      <a:r>
                        <a:rPr lang="nl-NL" sz="1100" dirty="0" err="1">
                          <a:effectLst/>
                        </a:rPr>
                        <a:t>literature</a:t>
                      </a:r>
                      <a:r>
                        <a:rPr lang="nl-NL" sz="1100" dirty="0">
                          <a:effectLst/>
                        </a:rPr>
                        <a:t> </a:t>
                      </a:r>
                      <a:r>
                        <a:rPr lang="nl-NL" sz="1100" dirty="0" err="1">
                          <a:effectLst/>
                        </a:rPr>
                        <a:t>and</a:t>
                      </a:r>
                      <a:r>
                        <a:rPr lang="nl-NL" sz="1100" dirty="0">
                          <a:effectLst/>
                        </a:rPr>
                        <a:t> </a:t>
                      </a:r>
                      <a:r>
                        <a:rPr lang="nl-NL" sz="1100" dirty="0" err="1">
                          <a:effectLst/>
                        </a:rPr>
                        <a:t>books</a:t>
                      </a:r>
                      <a:r>
                        <a:rPr lang="nl-NL" sz="1100" dirty="0">
                          <a:effectLst/>
                        </a:rPr>
                        <a:t> </a:t>
                      </a:r>
                      <a:r>
                        <a:rPr lang="nl-NL" sz="1100" dirty="0" err="1">
                          <a:effectLst/>
                        </a:rPr>
                        <a:t>were</a:t>
                      </a:r>
                      <a:r>
                        <a:rPr lang="nl-NL" sz="1100" dirty="0">
                          <a:effectLst/>
                        </a:rPr>
                        <a:t> </a:t>
                      </a:r>
                      <a:r>
                        <a:rPr lang="nl-NL" sz="1100" dirty="0" err="1">
                          <a:effectLst/>
                        </a:rPr>
                        <a:t>sometimes</a:t>
                      </a:r>
                      <a:r>
                        <a:rPr lang="nl-NL" sz="1100" dirty="0">
                          <a:effectLst/>
                        </a:rPr>
                        <a:t> </a:t>
                      </a:r>
                      <a:r>
                        <a:rPr lang="nl-NL" sz="1100" dirty="0" err="1">
                          <a:effectLst/>
                        </a:rPr>
                        <a:t>used</a:t>
                      </a:r>
                      <a:r>
                        <a:rPr lang="nl-NL" sz="1100" dirty="0">
                          <a:effectLst/>
                        </a:rPr>
                        <a:t> </a:t>
                      </a:r>
                      <a:r>
                        <a:rPr lang="nl-NL" sz="1100" dirty="0" err="1">
                          <a:effectLst/>
                        </a:rPr>
                        <a:t>to</a:t>
                      </a:r>
                      <a:r>
                        <a:rPr lang="nl-NL" sz="1100" dirty="0">
                          <a:effectLst/>
                        </a:rPr>
                        <a:t> </a:t>
                      </a:r>
                      <a:r>
                        <a:rPr lang="nl-NL" sz="1100" dirty="0" err="1">
                          <a:effectLst/>
                        </a:rPr>
                        <a:t>reason</a:t>
                      </a:r>
                      <a:r>
                        <a:rPr lang="nl-NL" sz="1100" dirty="0">
                          <a:effectLst/>
                        </a:rPr>
                        <a:t> </a:t>
                      </a:r>
                      <a:r>
                        <a:rPr lang="nl-NL" sz="1100" dirty="0" err="1">
                          <a:effectLst/>
                        </a:rPr>
                        <a:t>why</a:t>
                      </a:r>
                      <a:r>
                        <a:rPr lang="nl-NL" sz="1100" dirty="0">
                          <a:effectLst/>
                        </a:rPr>
                        <a:t> </a:t>
                      </a:r>
                      <a:r>
                        <a:rPr lang="nl-NL" sz="1100" dirty="0" err="1">
                          <a:effectLst/>
                        </a:rPr>
                        <a:t>particular</a:t>
                      </a:r>
                      <a:r>
                        <a:rPr lang="nl-NL" sz="1100" dirty="0">
                          <a:effectLst/>
                        </a:rPr>
                        <a:t> </a:t>
                      </a:r>
                      <a:r>
                        <a:rPr lang="nl-NL" sz="1100" dirty="0" err="1">
                          <a:effectLst/>
                        </a:rPr>
                        <a:t>things</a:t>
                      </a:r>
                      <a:r>
                        <a:rPr lang="nl-NL" sz="1100" dirty="0">
                          <a:effectLst/>
                        </a:rPr>
                        <a:t> </a:t>
                      </a:r>
                      <a:r>
                        <a:rPr lang="nl-NL" sz="1100" dirty="0" err="1">
                          <a:effectLst/>
                        </a:rPr>
                        <a:t>occurred</a:t>
                      </a:r>
                      <a:r>
                        <a:rPr lang="nl-NL" sz="1100" dirty="0">
                          <a:effectLst/>
                        </a:rPr>
                        <a:t> </a:t>
                      </a:r>
                      <a:r>
                        <a:rPr lang="nl-NL" sz="1100" dirty="0" err="1">
                          <a:effectLst/>
                        </a:rPr>
                        <a:t>during</a:t>
                      </a:r>
                      <a:r>
                        <a:rPr lang="nl-NL" sz="1100" dirty="0">
                          <a:effectLst/>
                        </a:rPr>
                        <a:t> </a:t>
                      </a:r>
                      <a:r>
                        <a:rPr lang="nl-NL" sz="1100" dirty="0" err="1">
                          <a:effectLst/>
                        </a:rPr>
                        <a:t>the</a:t>
                      </a:r>
                      <a:r>
                        <a:rPr lang="nl-NL" sz="1100" dirty="0">
                          <a:effectLst/>
                        </a:rPr>
                        <a:t> </a:t>
                      </a:r>
                      <a:r>
                        <a:rPr lang="nl-NL" sz="1100" dirty="0" err="1">
                          <a:effectLst/>
                        </a:rPr>
                        <a:t>lessons</a:t>
                      </a:r>
                      <a:r>
                        <a:rPr lang="nl-NL" sz="1100" dirty="0">
                          <a:effectLst/>
                        </a:rPr>
                        <a:t>. </a:t>
                      </a:r>
                    </a:p>
                    <a:p>
                      <a:pPr>
                        <a:lnSpc>
                          <a:spcPct val="107000"/>
                        </a:lnSpc>
                        <a:spcAft>
                          <a:spcPts val="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343" marR="66343" marT="0" marB="0"/>
                </a:tc>
              </a:tr>
            </a:tbl>
          </a:graphicData>
        </a:graphic>
      </p:graphicFrame>
    </p:spTree>
    <p:extLst>
      <p:ext uri="{BB962C8B-B14F-4D97-AF65-F5344CB8AC3E}">
        <p14:creationId xmlns:p14="http://schemas.microsoft.com/office/powerpoint/2010/main" val="21585203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685866" cy="1320800"/>
          </a:xfrm>
        </p:spPr>
        <p:txBody>
          <a:bodyPr>
            <a:normAutofit fontScale="90000"/>
          </a:bodyPr>
          <a:lstStyle/>
          <a:p>
            <a:r>
              <a:rPr lang="nl-NL" dirty="0" smtClean="0"/>
              <a:t>Case #4</a:t>
            </a:r>
            <a:br>
              <a:rPr lang="nl-NL" dirty="0" smtClean="0"/>
            </a:br>
            <a:r>
              <a:rPr lang="nl-NL" dirty="0" smtClean="0"/>
              <a:t>The </a:t>
            </a:r>
            <a:r>
              <a:rPr lang="nl-NL" dirty="0" err="1" smtClean="0"/>
              <a:t>elements</a:t>
            </a:r>
            <a:r>
              <a:rPr lang="nl-NL" dirty="0" smtClean="0"/>
              <a:t> of </a:t>
            </a:r>
            <a:r>
              <a:rPr lang="nl-NL" dirty="0" err="1" smtClean="0"/>
              <a:t>Reflective</a:t>
            </a:r>
            <a:r>
              <a:rPr lang="nl-NL" dirty="0" smtClean="0"/>
              <a:t> </a:t>
            </a:r>
            <a:r>
              <a:rPr lang="nl-NL" dirty="0" err="1" smtClean="0"/>
              <a:t>Questions</a:t>
            </a:r>
            <a:r>
              <a:rPr lang="nl-NL" dirty="0" smtClean="0"/>
              <a:t> </a:t>
            </a:r>
            <a:r>
              <a:rPr lang="nl-NL" dirty="0" err="1" smtClean="0"/>
              <a:t>and</a:t>
            </a:r>
            <a:r>
              <a:rPr lang="nl-NL" dirty="0" smtClean="0"/>
              <a:t> Subjects (1)</a:t>
            </a:r>
            <a:endParaRPr lang="nl-NL" dirty="0"/>
          </a:p>
        </p:txBody>
      </p:sp>
      <p:pic>
        <p:nvPicPr>
          <p:cNvPr id="6" name="Tijdelijke aanduiding voor inhoud 5"/>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15686" y="1994920"/>
            <a:ext cx="5381625" cy="1600200"/>
          </a:xfrm>
          <a:prstGeom prst="rect">
            <a:avLst/>
          </a:prstGeom>
        </p:spPr>
      </p:pic>
      <p:pic>
        <p:nvPicPr>
          <p:cNvPr id="7" name="Afbeelding 6"/>
          <p:cNvPicPr/>
          <p:nvPr/>
        </p:nvPicPr>
        <p:blipFill>
          <a:blip r:embed="rId3">
            <a:extLst>
              <a:ext uri="{28A0092B-C50C-407E-A947-70E740481C1C}">
                <a14:useLocalDpi xmlns:a14="http://schemas.microsoft.com/office/drawing/2010/main" val="0"/>
              </a:ext>
            </a:extLst>
          </a:blip>
          <a:stretch>
            <a:fillRect/>
          </a:stretch>
        </p:blipFill>
        <p:spPr>
          <a:xfrm>
            <a:off x="3831771" y="3595120"/>
            <a:ext cx="5381625" cy="1819275"/>
          </a:xfrm>
          <a:prstGeom prst="rect">
            <a:avLst/>
          </a:prstGeom>
        </p:spPr>
      </p:pic>
    </p:spTree>
    <p:extLst>
      <p:ext uri="{BB962C8B-B14F-4D97-AF65-F5344CB8AC3E}">
        <p14:creationId xmlns:p14="http://schemas.microsoft.com/office/powerpoint/2010/main" val="30734763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685866" cy="1320800"/>
          </a:xfrm>
        </p:spPr>
        <p:txBody>
          <a:bodyPr>
            <a:normAutofit fontScale="90000"/>
          </a:bodyPr>
          <a:lstStyle/>
          <a:p>
            <a:r>
              <a:rPr lang="nl-NL" dirty="0" smtClean="0"/>
              <a:t>Case #4</a:t>
            </a:r>
            <a:br>
              <a:rPr lang="nl-NL" dirty="0" smtClean="0"/>
            </a:br>
            <a:r>
              <a:rPr lang="nl-NL" dirty="0" smtClean="0"/>
              <a:t>The </a:t>
            </a:r>
            <a:r>
              <a:rPr lang="nl-NL" dirty="0" err="1" smtClean="0"/>
              <a:t>elements</a:t>
            </a:r>
            <a:r>
              <a:rPr lang="nl-NL" dirty="0" smtClean="0"/>
              <a:t> of </a:t>
            </a:r>
            <a:r>
              <a:rPr lang="nl-NL" dirty="0" err="1" smtClean="0"/>
              <a:t>Reflective</a:t>
            </a:r>
            <a:r>
              <a:rPr lang="nl-NL" dirty="0" smtClean="0"/>
              <a:t> </a:t>
            </a:r>
            <a:r>
              <a:rPr lang="nl-NL" dirty="0" err="1" smtClean="0"/>
              <a:t>Questions</a:t>
            </a:r>
            <a:r>
              <a:rPr lang="nl-NL" dirty="0" smtClean="0"/>
              <a:t> </a:t>
            </a:r>
            <a:r>
              <a:rPr lang="nl-NL" dirty="0" err="1" smtClean="0"/>
              <a:t>and</a:t>
            </a:r>
            <a:r>
              <a:rPr lang="nl-NL" dirty="0" smtClean="0"/>
              <a:t> Subjects (1.1)</a:t>
            </a:r>
            <a:endParaRPr lang="nl-NL" dirty="0"/>
          </a:p>
        </p:txBody>
      </p:sp>
      <p:pic>
        <p:nvPicPr>
          <p:cNvPr id="9" name="Afbeelding 8"/>
          <p:cNvPicPr/>
          <p:nvPr/>
        </p:nvPicPr>
        <p:blipFill>
          <a:blip r:embed="rId2">
            <a:extLst>
              <a:ext uri="{28A0092B-C50C-407E-A947-70E740481C1C}">
                <a14:useLocalDpi xmlns:a14="http://schemas.microsoft.com/office/drawing/2010/main" val="0"/>
              </a:ext>
            </a:extLst>
          </a:blip>
          <a:stretch>
            <a:fillRect/>
          </a:stretch>
        </p:blipFill>
        <p:spPr>
          <a:xfrm>
            <a:off x="5457824" y="2212196"/>
            <a:ext cx="4099833" cy="3190390"/>
          </a:xfrm>
          <a:prstGeom prst="rect">
            <a:avLst/>
          </a:prstGeom>
        </p:spPr>
      </p:pic>
      <p:pic>
        <p:nvPicPr>
          <p:cNvPr id="10" name="Tijdelijke aanduiding voor inhoud 9"/>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76199" y="1988116"/>
            <a:ext cx="5381625" cy="3638550"/>
          </a:xfrm>
          <a:prstGeom prst="rect">
            <a:avLst/>
          </a:prstGeom>
        </p:spPr>
      </p:pic>
    </p:spTree>
    <p:extLst>
      <p:ext uri="{BB962C8B-B14F-4D97-AF65-F5344CB8AC3E}">
        <p14:creationId xmlns:p14="http://schemas.microsoft.com/office/powerpoint/2010/main" val="34515173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685866" cy="1320800"/>
          </a:xfrm>
        </p:spPr>
        <p:txBody>
          <a:bodyPr>
            <a:normAutofit fontScale="90000"/>
          </a:bodyPr>
          <a:lstStyle/>
          <a:p>
            <a:r>
              <a:rPr lang="nl-NL" dirty="0" smtClean="0"/>
              <a:t>Case #4</a:t>
            </a:r>
            <a:br>
              <a:rPr lang="nl-NL" dirty="0" smtClean="0"/>
            </a:br>
            <a:r>
              <a:rPr lang="nl-NL" dirty="0" smtClean="0"/>
              <a:t>The </a:t>
            </a:r>
            <a:r>
              <a:rPr lang="nl-NL" dirty="0" err="1" smtClean="0"/>
              <a:t>elements</a:t>
            </a:r>
            <a:r>
              <a:rPr lang="nl-NL" dirty="0" smtClean="0"/>
              <a:t> of </a:t>
            </a:r>
            <a:r>
              <a:rPr lang="nl-NL" dirty="0" err="1" smtClean="0"/>
              <a:t>Reflective</a:t>
            </a:r>
            <a:r>
              <a:rPr lang="nl-NL" dirty="0" smtClean="0"/>
              <a:t> </a:t>
            </a:r>
            <a:r>
              <a:rPr lang="nl-NL" dirty="0" err="1" smtClean="0"/>
              <a:t>Questions</a:t>
            </a:r>
            <a:r>
              <a:rPr lang="nl-NL" dirty="0" smtClean="0"/>
              <a:t> </a:t>
            </a:r>
            <a:r>
              <a:rPr lang="nl-NL" dirty="0" err="1" smtClean="0"/>
              <a:t>and</a:t>
            </a:r>
            <a:r>
              <a:rPr lang="nl-NL" dirty="0" smtClean="0"/>
              <a:t> Subjects (2)</a:t>
            </a:r>
            <a:endParaRPr lang="nl-NL"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3379613373"/>
              </p:ext>
            </p:extLst>
          </p:nvPr>
        </p:nvGraphicFramePr>
        <p:xfrm>
          <a:off x="1876023" y="2144873"/>
          <a:ext cx="6199991" cy="2708155"/>
        </p:xfrm>
        <a:graphic>
          <a:graphicData uri="http://schemas.openxmlformats.org/drawingml/2006/table">
            <a:tbl>
              <a:tblPr firstRow="1" firstCol="1" bandRow="1">
                <a:tableStyleId>{5C22544A-7EE6-4342-B048-85BDC9FD1C3A}</a:tableStyleId>
              </a:tblPr>
              <a:tblGrid>
                <a:gridCol w="2065837"/>
                <a:gridCol w="2067077"/>
                <a:gridCol w="2067077"/>
              </a:tblGrid>
              <a:tr h="88888">
                <a:tc>
                  <a:txBody>
                    <a:bodyPr/>
                    <a:lstStyle/>
                    <a:p>
                      <a:pPr>
                        <a:lnSpc>
                          <a:spcPct val="107000"/>
                        </a:lnSpc>
                        <a:spcAft>
                          <a:spcPts val="0"/>
                        </a:spcAft>
                      </a:pPr>
                      <a:r>
                        <a:rPr lang="nl-NL" sz="800" dirty="0" err="1">
                          <a:effectLst/>
                        </a:rPr>
                        <a:t>Phase</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463" marR="49463" marT="0" marB="0"/>
                </a:tc>
                <a:tc>
                  <a:txBody>
                    <a:bodyPr/>
                    <a:lstStyle/>
                    <a:p>
                      <a:pPr>
                        <a:lnSpc>
                          <a:spcPct val="107000"/>
                        </a:lnSpc>
                        <a:spcAft>
                          <a:spcPts val="0"/>
                        </a:spcAft>
                      </a:pPr>
                      <a:r>
                        <a:rPr lang="nl-NL" sz="800">
                          <a:effectLst/>
                        </a:rPr>
                        <a:t>Use of Reflective Questions</a:t>
                      </a:r>
                      <a:endParaRPr lang="nl-NL" sz="800">
                        <a:effectLst/>
                        <a:latin typeface="Calibri" panose="020F0502020204030204" pitchFamily="34" charset="0"/>
                        <a:ea typeface="Calibri" panose="020F0502020204030204" pitchFamily="34" charset="0"/>
                        <a:cs typeface="Times New Roman" panose="02020603050405020304" pitchFamily="18" charset="0"/>
                      </a:endParaRPr>
                    </a:p>
                  </a:txBody>
                  <a:tcPr marL="49463" marR="49463" marT="0" marB="0"/>
                </a:tc>
                <a:tc>
                  <a:txBody>
                    <a:bodyPr/>
                    <a:lstStyle/>
                    <a:p>
                      <a:pPr>
                        <a:lnSpc>
                          <a:spcPct val="107000"/>
                        </a:lnSpc>
                        <a:spcAft>
                          <a:spcPts val="0"/>
                        </a:spcAft>
                      </a:pPr>
                      <a:r>
                        <a:rPr lang="nl-NL" sz="800">
                          <a:effectLst/>
                        </a:rPr>
                        <a:t>Use of Reflective Subjects </a:t>
                      </a:r>
                      <a:endParaRPr lang="nl-NL" sz="800">
                        <a:effectLst/>
                        <a:latin typeface="Calibri" panose="020F0502020204030204" pitchFamily="34" charset="0"/>
                        <a:ea typeface="Calibri" panose="020F0502020204030204" pitchFamily="34" charset="0"/>
                        <a:cs typeface="Times New Roman" panose="02020603050405020304" pitchFamily="18" charset="0"/>
                      </a:endParaRPr>
                    </a:p>
                  </a:txBody>
                  <a:tcPr marL="49463" marR="49463" marT="0" marB="0"/>
                </a:tc>
              </a:tr>
              <a:tr h="1066645">
                <a:tc>
                  <a:txBody>
                    <a:bodyPr/>
                    <a:lstStyle/>
                    <a:p>
                      <a:pPr>
                        <a:lnSpc>
                          <a:spcPct val="107000"/>
                        </a:lnSpc>
                        <a:spcAft>
                          <a:spcPts val="0"/>
                        </a:spcAft>
                      </a:pPr>
                      <a:r>
                        <a:rPr lang="nl-NL" sz="800">
                          <a:effectLst/>
                        </a:rPr>
                        <a:t>Diagnosis</a:t>
                      </a:r>
                      <a:endParaRPr lang="nl-NL" sz="800">
                        <a:effectLst/>
                        <a:latin typeface="Calibri" panose="020F0502020204030204" pitchFamily="34" charset="0"/>
                        <a:ea typeface="Calibri" panose="020F0502020204030204" pitchFamily="34" charset="0"/>
                        <a:cs typeface="Times New Roman" panose="02020603050405020304" pitchFamily="18" charset="0"/>
                      </a:endParaRPr>
                    </a:p>
                  </a:txBody>
                  <a:tcPr marL="49463" marR="49463" marT="0" marB="0"/>
                </a:tc>
                <a:tc>
                  <a:txBody>
                    <a:bodyPr/>
                    <a:lstStyle/>
                    <a:p>
                      <a:pPr>
                        <a:lnSpc>
                          <a:spcPct val="107000"/>
                        </a:lnSpc>
                        <a:spcAft>
                          <a:spcPts val="0"/>
                        </a:spcAft>
                      </a:pPr>
                      <a:r>
                        <a:rPr lang="en-GB" sz="800" dirty="0" smtClean="0">
                          <a:effectLst/>
                        </a:rPr>
                        <a:t>Practically and Reflectively used</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463" marR="49463" marT="0" marB="0"/>
                </a:tc>
                <a:tc>
                  <a:txBody>
                    <a:bodyPr/>
                    <a:lstStyle/>
                    <a:p>
                      <a:pPr>
                        <a:lnSpc>
                          <a:spcPct val="107000"/>
                        </a:lnSpc>
                        <a:spcAft>
                          <a:spcPts val="0"/>
                        </a:spcAft>
                      </a:pPr>
                      <a:r>
                        <a:rPr lang="nl-NL" sz="800" dirty="0" err="1" smtClean="0">
                          <a:effectLst/>
                        </a:rPr>
                        <a:t>Practically</a:t>
                      </a:r>
                      <a:r>
                        <a:rPr lang="nl-NL" sz="800" baseline="0" dirty="0" smtClean="0">
                          <a:effectLst/>
                        </a:rPr>
                        <a:t> </a:t>
                      </a:r>
                      <a:r>
                        <a:rPr lang="nl-NL" sz="800" baseline="0" dirty="0" err="1" smtClean="0">
                          <a:effectLst/>
                        </a:rPr>
                        <a:t>used</a:t>
                      </a:r>
                      <a:endParaRPr lang="nl-NL" sz="800" dirty="0">
                        <a:effectLst/>
                      </a:endParaRPr>
                    </a:p>
                    <a:p>
                      <a:pPr>
                        <a:lnSpc>
                          <a:spcPct val="107000"/>
                        </a:lnSpc>
                        <a:spcAft>
                          <a:spcPts val="0"/>
                        </a:spcAft>
                      </a:pPr>
                      <a:r>
                        <a:rPr lang="nl-NL" sz="800" dirty="0">
                          <a:effectLst/>
                        </a:rPr>
                        <a:t> </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463" marR="49463" marT="0" marB="0"/>
                </a:tc>
              </a:tr>
              <a:tr h="1511081">
                <a:tc>
                  <a:txBody>
                    <a:bodyPr/>
                    <a:lstStyle/>
                    <a:p>
                      <a:pPr>
                        <a:lnSpc>
                          <a:spcPct val="107000"/>
                        </a:lnSpc>
                        <a:spcAft>
                          <a:spcPts val="0"/>
                        </a:spcAft>
                      </a:pPr>
                      <a:r>
                        <a:rPr lang="nl-NL" sz="800">
                          <a:effectLst/>
                        </a:rPr>
                        <a:t>Design </a:t>
                      </a:r>
                      <a:endParaRPr lang="nl-NL" sz="800">
                        <a:effectLst/>
                        <a:latin typeface="Calibri" panose="020F0502020204030204" pitchFamily="34" charset="0"/>
                        <a:ea typeface="Calibri" panose="020F0502020204030204" pitchFamily="34" charset="0"/>
                        <a:cs typeface="Times New Roman" panose="02020603050405020304" pitchFamily="18" charset="0"/>
                      </a:endParaRPr>
                    </a:p>
                  </a:txBody>
                  <a:tcPr marL="49463" marR="49463" marT="0" marB="0"/>
                </a:tc>
                <a:tc>
                  <a:txBody>
                    <a:bodyPr/>
                    <a:lstStyle/>
                    <a:p>
                      <a:pPr>
                        <a:lnSpc>
                          <a:spcPct val="107000"/>
                        </a:lnSpc>
                        <a:spcAft>
                          <a:spcPts val="0"/>
                        </a:spcAft>
                      </a:pPr>
                      <a:r>
                        <a:rPr lang="nl-NL" sz="800" dirty="0" err="1" smtClean="0">
                          <a:effectLst/>
                          <a:latin typeface="Calibri" panose="020F0502020204030204" pitchFamily="34" charset="0"/>
                          <a:ea typeface="Calibri" panose="020F0502020204030204" pitchFamily="34" charset="0"/>
                          <a:cs typeface="Times New Roman" panose="02020603050405020304" pitchFamily="18" charset="0"/>
                        </a:rPr>
                        <a:t>Reflectively</a:t>
                      </a:r>
                      <a:r>
                        <a:rPr lang="nl-NL" sz="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nl-NL" sz="800" baseline="0" dirty="0" err="1" smtClean="0">
                          <a:effectLst/>
                          <a:latin typeface="Calibri" panose="020F0502020204030204" pitchFamily="34" charset="0"/>
                          <a:ea typeface="Calibri" panose="020F0502020204030204" pitchFamily="34" charset="0"/>
                          <a:cs typeface="Times New Roman" panose="02020603050405020304" pitchFamily="18" charset="0"/>
                        </a:rPr>
                        <a:t>used</a:t>
                      </a:r>
                      <a:r>
                        <a:rPr lang="nl-NL" sz="800" baseline="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463" marR="49463" marT="0" marB="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GB" sz="800" dirty="0" smtClean="0">
                          <a:effectLst/>
                        </a:rPr>
                        <a:t>Practically and Reflectively used</a:t>
                      </a:r>
                      <a:endParaRPr lang="nl-NL" sz="8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49463" marR="49463" marT="0" marB="0"/>
                </a:tc>
              </a:tr>
            </a:tbl>
          </a:graphicData>
        </a:graphic>
      </p:graphicFrame>
    </p:spTree>
    <p:extLst>
      <p:ext uri="{BB962C8B-B14F-4D97-AF65-F5344CB8AC3E}">
        <p14:creationId xmlns:p14="http://schemas.microsoft.com/office/powerpoint/2010/main" val="2662723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 </a:t>
            </a:r>
            <a:r>
              <a:rPr lang="nl-NL" dirty="0" err="1" smtClean="0"/>
              <a:t>Introduction</a:t>
            </a:r>
            <a:endParaRPr lang="nl-NL" dirty="0"/>
          </a:p>
        </p:txBody>
      </p:sp>
      <p:sp>
        <p:nvSpPr>
          <p:cNvPr id="3" name="Tijdelijke aanduiding voor inhoud 2"/>
          <p:cNvSpPr>
            <a:spLocks noGrp="1"/>
          </p:cNvSpPr>
          <p:nvPr>
            <p:ph idx="1"/>
          </p:nvPr>
        </p:nvSpPr>
        <p:spPr/>
        <p:txBody>
          <a:bodyPr/>
          <a:lstStyle/>
          <a:p>
            <a:pPr>
              <a:buFont typeface="Arial" panose="020B0604020202020204" pitchFamily="34" charset="0"/>
              <a:buChar char="•"/>
            </a:pPr>
            <a:r>
              <a:rPr lang="nl-NL" dirty="0" smtClean="0"/>
              <a:t>Teacher </a:t>
            </a:r>
            <a:r>
              <a:rPr lang="nl-NL" dirty="0" err="1"/>
              <a:t>participation</a:t>
            </a:r>
            <a:r>
              <a:rPr lang="nl-NL" dirty="0"/>
              <a:t> in Professional Learning </a:t>
            </a:r>
            <a:r>
              <a:rPr lang="nl-NL" dirty="0" err="1"/>
              <a:t>Communities</a:t>
            </a:r>
            <a:r>
              <a:rPr lang="nl-NL" dirty="0"/>
              <a:t> (PLC’s) is </a:t>
            </a:r>
            <a:r>
              <a:rPr lang="nl-NL" dirty="0" err="1"/>
              <a:t>considered</a:t>
            </a:r>
            <a:r>
              <a:rPr lang="nl-NL" dirty="0"/>
              <a:t> a </a:t>
            </a:r>
            <a:r>
              <a:rPr lang="nl-NL" dirty="0" err="1"/>
              <a:t>promising</a:t>
            </a:r>
            <a:r>
              <a:rPr lang="nl-NL" dirty="0"/>
              <a:t> way of professional development </a:t>
            </a:r>
            <a:r>
              <a:rPr lang="nl-NL" dirty="0" err="1"/>
              <a:t>that</a:t>
            </a:r>
            <a:r>
              <a:rPr lang="nl-NL" dirty="0"/>
              <a:t> </a:t>
            </a:r>
            <a:r>
              <a:rPr lang="nl-NL" dirty="0" err="1"/>
              <a:t>also</a:t>
            </a:r>
            <a:r>
              <a:rPr lang="nl-NL" dirty="0"/>
              <a:t> supports student </a:t>
            </a:r>
            <a:r>
              <a:rPr lang="nl-NL" dirty="0" err="1"/>
              <a:t>improvement</a:t>
            </a:r>
            <a:r>
              <a:rPr lang="nl-NL" dirty="0"/>
              <a:t> (</a:t>
            </a:r>
            <a:r>
              <a:rPr lang="nl-NL" dirty="0" err="1"/>
              <a:t>Stoll</a:t>
            </a:r>
            <a:r>
              <a:rPr lang="nl-NL" dirty="0"/>
              <a:t>, </a:t>
            </a:r>
            <a:r>
              <a:rPr lang="nl-NL" dirty="0" err="1"/>
              <a:t>Bolam</a:t>
            </a:r>
            <a:r>
              <a:rPr lang="nl-NL" dirty="0"/>
              <a:t>, McMahon, Wallace &amp; Thomas, 2006; </a:t>
            </a:r>
            <a:r>
              <a:rPr lang="nl-NL" dirty="0" err="1"/>
              <a:t>Vescio</a:t>
            </a:r>
            <a:r>
              <a:rPr lang="nl-NL" dirty="0"/>
              <a:t>, Ross &amp; Adams, 2008; </a:t>
            </a:r>
            <a:r>
              <a:rPr lang="nl-NL" dirty="0" err="1"/>
              <a:t>Prenger</a:t>
            </a:r>
            <a:r>
              <a:rPr lang="nl-NL" dirty="0"/>
              <a:t>, Poortman &amp; </a:t>
            </a:r>
            <a:r>
              <a:rPr lang="nl-NL" dirty="0" err="1"/>
              <a:t>Handelzalts</a:t>
            </a:r>
            <a:r>
              <a:rPr lang="nl-NL" dirty="0"/>
              <a:t>, 2017</a:t>
            </a:r>
            <a:r>
              <a:rPr lang="nl-NL" dirty="0" smtClean="0"/>
              <a:t>).</a:t>
            </a:r>
          </a:p>
          <a:p>
            <a:pPr>
              <a:buFont typeface="Arial" panose="020B0604020202020204" pitchFamily="34" charset="0"/>
              <a:buChar char="•"/>
            </a:pPr>
            <a:r>
              <a:rPr lang="nl-NL" dirty="0" err="1" smtClean="0"/>
              <a:t>Reflective</a:t>
            </a:r>
            <a:r>
              <a:rPr lang="nl-NL" dirty="0" smtClean="0"/>
              <a:t> </a:t>
            </a:r>
            <a:r>
              <a:rPr lang="nl-NL" dirty="0" err="1" smtClean="0"/>
              <a:t>Dialogue</a:t>
            </a:r>
            <a:r>
              <a:rPr lang="nl-NL" dirty="0" smtClean="0"/>
              <a:t> is </a:t>
            </a:r>
            <a:r>
              <a:rPr lang="nl-NL" dirty="0" err="1" smtClean="0"/>
              <a:t>one</a:t>
            </a:r>
            <a:r>
              <a:rPr lang="nl-NL" dirty="0" smtClean="0"/>
              <a:t> of </a:t>
            </a:r>
            <a:r>
              <a:rPr lang="nl-NL" dirty="0" err="1" smtClean="0"/>
              <a:t>the</a:t>
            </a:r>
            <a:r>
              <a:rPr lang="nl-NL" dirty="0" smtClean="0"/>
              <a:t> </a:t>
            </a:r>
            <a:r>
              <a:rPr lang="nl-NL" dirty="0" err="1" smtClean="0"/>
              <a:t>essential</a:t>
            </a:r>
            <a:r>
              <a:rPr lang="nl-NL" dirty="0" smtClean="0"/>
              <a:t> </a:t>
            </a:r>
            <a:r>
              <a:rPr lang="nl-NL" dirty="0" err="1" smtClean="0"/>
              <a:t>aspects</a:t>
            </a:r>
            <a:r>
              <a:rPr lang="nl-NL" dirty="0" smtClean="0"/>
              <a:t> of </a:t>
            </a:r>
            <a:r>
              <a:rPr lang="nl-NL" dirty="0" err="1" smtClean="0"/>
              <a:t>effective</a:t>
            </a:r>
            <a:r>
              <a:rPr lang="nl-NL" dirty="0" smtClean="0"/>
              <a:t> PLC’s (Poortman &amp; Brown, 2018)</a:t>
            </a:r>
          </a:p>
          <a:p>
            <a:pPr>
              <a:buFont typeface="Arial" panose="020B0604020202020204" pitchFamily="34" charset="0"/>
              <a:buChar char="•"/>
            </a:pPr>
            <a:r>
              <a:rPr lang="nl-NL" dirty="0" smtClean="0"/>
              <a:t>Thesis in </a:t>
            </a:r>
            <a:r>
              <a:rPr lang="nl-NL" dirty="0" err="1" smtClean="0"/>
              <a:t>the</a:t>
            </a:r>
            <a:r>
              <a:rPr lang="nl-NL" dirty="0" smtClean="0"/>
              <a:t> context of </a:t>
            </a:r>
            <a:r>
              <a:rPr lang="nl-NL" dirty="0" err="1" smtClean="0"/>
              <a:t>the</a:t>
            </a:r>
            <a:r>
              <a:rPr lang="nl-NL" dirty="0" smtClean="0"/>
              <a:t> Katholieke Pabo Zwolle (KPZ)</a:t>
            </a:r>
            <a:endParaRPr lang="nl-NL" dirty="0"/>
          </a:p>
        </p:txBody>
      </p:sp>
    </p:spTree>
    <p:extLst>
      <p:ext uri="{BB962C8B-B14F-4D97-AF65-F5344CB8AC3E}">
        <p14:creationId xmlns:p14="http://schemas.microsoft.com/office/powerpoint/2010/main" val="39690020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Summary</a:t>
            </a:r>
            <a:endParaRPr lang="nl-NL" dirty="0"/>
          </a:p>
        </p:txBody>
      </p:sp>
      <p:sp>
        <p:nvSpPr>
          <p:cNvPr id="3" name="Tijdelijke aanduiding voor inhoud 2"/>
          <p:cNvSpPr>
            <a:spLocks noGrp="1"/>
          </p:cNvSpPr>
          <p:nvPr>
            <p:ph idx="1"/>
          </p:nvPr>
        </p:nvSpPr>
        <p:spPr/>
        <p:txBody>
          <a:bodyPr/>
          <a:lstStyle/>
          <a:p>
            <a:pPr>
              <a:buFont typeface="Arial" panose="020B0604020202020204" pitchFamily="34" charset="0"/>
              <a:buChar char="•"/>
            </a:pPr>
            <a:r>
              <a:rPr lang="nl-NL" dirty="0" err="1" smtClean="0"/>
              <a:t>Experience</a:t>
            </a:r>
            <a:r>
              <a:rPr lang="nl-NL" dirty="0" smtClean="0"/>
              <a:t>, data </a:t>
            </a:r>
            <a:r>
              <a:rPr lang="nl-NL" dirty="0" err="1" smtClean="0"/>
              <a:t>and</a:t>
            </a:r>
            <a:r>
              <a:rPr lang="nl-NL" dirty="0" smtClean="0"/>
              <a:t> </a:t>
            </a:r>
            <a:r>
              <a:rPr lang="nl-NL" dirty="0" err="1" smtClean="0"/>
              <a:t>literature</a:t>
            </a:r>
            <a:r>
              <a:rPr lang="nl-NL" dirty="0" smtClean="0"/>
              <a:t> </a:t>
            </a:r>
            <a:r>
              <a:rPr lang="nl-NL" dirty="0" err="1" smtClean="0"/>
              <a:t>played</a:t>
            </a:r>
            <a:r>
              <a:rPr lang="nl-NL" dirty="0" smtClean="0"/>
              <a:t> a </a:t>
            </a:r>
            <a:r>
              <a:rPr lang="nl-NL" dirty="0" err="1" smtClean="0"/>
              <a:t>role</a:t>
            </a:r>
            <a:r>
              <a:rPr lang="nl-NL" dirty="0" smtClean="0"/>
              <a:t> </a:t>
            </a:r>
            <a:r>
              <a:rPr lang="nl-NL" dirty="0" err="1" smtClean="0"/>
              <a:t>during</a:t>
            </a:r>
            <a:r>
              <a:rPr lang="nl-NL" dirty="0" smtClean="0"/>
              <a:t> </a:t>
            </a:r>
            <a:r>
              <a:rPr lang="nl-NL" dirty="0" err="1" smtClean="0"/>
              <a:t>the</a:t>
            </a:r>
            <a:r>
              <a:rPr lang="nl-NL" dirty="0" smtClean="0"/>
              <a:t> </a:t>
            </a:r>
            <a:r>
              <a:rPr lang="nl-NL" dirty="0" err="1" smtClean="0"/>
              <a:t>phase</a:t>
            </a:r>
            <a:r>
              <a:rPr lang="nl-NL" dirty="0" smtClean="0"/>
              <a:t> of </a:t>
            </a:r>
            <a:r>
              <a:rPr lang="nl-NL" i="1" dirty="0" smtClean="0"/>
              <a:t>diagnosis </a:t>
            </a:r>
            <a:r>
              <a:rPr lang="nl-NL" dirty="0" err="1" smtClean="0"/>
              <a:t>and</a:t>
            </a:r>
            <a:r>
              <a:rPr lang="nl-NL" dirty="0" smtClean="0"/>
              <a:t> </a:t>
            </a:r>
            <a:r>
              <a:rPr lang="nl-NL" i="1" dirty="0" smtClean="0"/>
              <a:t>design. </a:t>
            </a:r>
            <a:endParaRPr lang="nl-NL" dirty="0" smtClean="0"/>
          </a:p>
          <a:p>
            <a:pPr>
              <a:buFont typeface="Arial" panose="020B0604020202020204" pitchFamily="34" charset="0"/>
              <a:buChar char="•"/>
            </a:pPr>
            <a:r>
              <a:rPr lang="nl-NL" dirty="0" err="1" smtClean="0"/>
              <a:t>Experience</a:t>
            </a:r>
            <a:r>
              <a:rPr lang="nl-NL" dirty="0" smtClean="0"/>
              <a:t> </a:t>
            </a:r>
            <a:r>
              <a:rPr lang="nl-NL" dirty="0" err="1" smtClean="0"/>
              <a:t>and</a:t>
            </a:r>
            <a:r>
              <a:rPr lang="nl-NL" dirty="0" smtClean="0"/>
              <a:t> data </a:t>
            </a:r>
            <a:r>
              <a:rPr lang="nl-NL" dirty="0" err="1" smtClean="0"/>
              <a:t>played</a:t>
            </a:r>
            <a:r>
              <a:rPr lang="nl-NL" dirty="0" smtClean="0"/>
              <a:t> a </a:t>
            </a:r>
            <a:r>
              <a:rPr lang="nl-NL" dirty="0" err="1" smtClean="0"/>
              <a:t>role</a:t>
            </a:r>
            <a:r>
              <a:rPr lang="nl-NL" dirty="0" smtClean="0"/>
              <a:t> </a:t>
            </a:r>
            <a:r>
              <a:rPr lang="nl-NL" dirty="0" err="1" smtClean="0"/>
              <a:t>during</a:t>
            </a:r>
            <a:r>
              <a:rPr lang="nl-NL" dirty="0" smtClean="0"/>
              <a:t> </a:t>
            </a:r>
            <a:r>
              <a:rPr lang="nl-NL" dirty="0" err="1" smtClean="0"/>
              <a:t>the</a:t>
            </a:r>
            <a:r>
              <a:rPr lang="nl-NL" dirty="0" smtClean="0"/>
              <a:t> </a:t>
            </a:r>
            <a:r>
              <a:rPr lang="nl-NL" dirty="0" err="1" smtClean="0"/>
              <a:t>phase</a:t>
            </a:r>
            <a:r>
              <a:rPr lang="nl-NL" dirty="0" smtClean="0"/>
              <a:t> of </a:t>
            </a:r>
            <a:r>
              <a:rPr lang="nl-NL" i="1" dirty="0" smtClean="0"/>
              <a:t>diagnosis, design</a:t>
            </a:r>
            <a:r>
              <a:rPr lang="nl-NL" dirty="0" smtClean="0"/>
              <a:t> </a:t>
            </a:r>
            <a:r>
              <a:rPr lang="nl-NL" dirty="0" err="1" smtClean="0"/>
              <a:t>and</a:t>
            </a:r>
            <a:r>
              <a:rPr lang="nl-NL" dirty="0" smtClean="0"/>
              <a:t> </a:t>
            </a:r>
            <a:r>
              <a:rPr lang="nl-NL" i="1" dirty="0" err="1" smtClean="0"/>
              <a:t>evaluation</a:t>
            </a:r>
            <a:r>
              <a:rPr lang="nl-NL" i="1" dirty="0" smtClean="0"/>
              <a:t>. </a:t>
            </a:r>
          </a:p>
          <a:p>
            <a:pPr>
              <a:buFont typeface="Arial" panose="020B0604020202020204" pitchFamily="34" charset="0"/>
              <a:buChar char="•"/>
            </a:pPr>
            <a:r>
              <a:rPr lang="nl-NL" dirty="0" err="1" smtClean="0"/>
              <a:t>When</a:t>
            </a:r>
            <a:r>
              <a:rPr lang="nl-NL" dirty="0" smtClean="0"/>
              <a:t> present, </a:t>
            </a:r>
            <a:r>
              <a:rPr lang="nl-NL" dirty="0" err="1" smtClean="0"/>
              <a:t>experience</a:t>
            </a:r>
            <a:r>
              <a:rPr lang="nl-NL" dirty="0" smtClean="0"/>
              <a:t>, data </a:t>
            </a:r>
            <a:r>
              <a:rPr lang="nl-NL" dirty="0" err="1" smtClean="0"/>
              <a:t>and</a:t>
            </a:r>
            <a:r>
              <a:rPr lang="nl-NL" dirty="0" smtClean="0"/>
              <a:t> </a:t>
            </a:r>
            <a:r>
              <a:rPr lang="nl-NL" dirty="0" err="1" smtClean="0"/>
              <a:t>literature</a:t>
            </a:r>
            <a:r>
              <a:rPr lang="nl-NL" dirty="0" smtClean="0"/>
              <a:t> </a:t>
            </a:r>
            <a:r>
              <a:rPr lang="nl-NL" dirty="0" err="1" smtClean="0"/>
              <a:t>were</a:t>
            </a:r>
            <a:r>
              <a:rPr lang="nl-NL" dirty="0" smtClean="0"/>
              <a:t> </a:t>
            </a:r>
            <a:r>
              <a:rPr lang="nl-NL" dirty="0" err="1" smtClean="0"/>
              <a:t>almost</a:t>
            </a:r>
            <a:r>
              <a:rPr lang="nl-NL" dirty="0" smtClean="0"/>
              <a:t> </a:t>
            </a:r>
            <a:r>
              <a:rPr lang="nl-NL" dirty="0" err="1" smtClean="0"/>
              <a:t>always</a:t>
            </a:r>
            <a:r>
              <a:rPr lang="nl-NL" dirty="0" smtClean="0"/>
              <a:t> </a:t>
            </a:r>
            <a:r>
              <a:rPr lang="nl-NL" dirty="0" err="1" smtClean="0"/>
              <a:t>combined</a:t>
            </a:r>
            <a:r>
              <a:rPr lang="nl-NL" dirty="0" smtClean="0"/>
              <a:t>. </a:t>
            </a:r>
          </a:p>
          <a:p>
            <a:pPr>
              <a:buFont typeface="Arial" panose="020B0604020202020204" pitchFamily="34" charset="0"/>
              <a:buChar char="•"/>
            </a:pPr>
            <a:r>
              <a:rPr lang="nl-NL" dirty="0" err="1" smtClean="0"/>
              <a:t>Reflective</a:t>
            </a:r>
            <a:r>
              <a:rPr lang="nl-NL" dirty="0" smtClean="0"/>
              <a:t> </a:t>
            </a:r>
            <a:r>
              <a:rPr lang="nl-NL" dirty="0" err="1" smtClean="0"/>
              <a:t>Questions</a:t>
            </a:r>
            <a:r>
              <a:rPr lang="nl-NL" dirty="0" smtClean="0"/>
              <a:t> </a:t>
            </a:r>
            <a:r>
              <a:rPr lang="nl-NL" dirty="0" err="1" smtClean="0"/>
              <a:t>and</a:t>
            </a:r>
            <a:r>
              <a:rPr lang="nl-NL" dirty="0" smtClean="0"/>
              <a:t> Subjects </a:t>
            </a:r>
            <a:r>
              <a:rPr lang="nl-NL" dirty="0" err="1" smtClean="0"/>
              <a:t>sometimes</a:t>
            </a:r>
            <a:r>
              <a:rPr lang="nl-NL" dirty="0" smtClean="0"/>
              <a:t> </a:t>
            </a:r>
            <a:r>
              <a:rPr lang="nl-NL" dirty="0" err="1" smtClean="0"/>
              <a:t>practically</a:t>
            </a:r>
            <a:r>
              <a:rPr lang="nl-NL" dirty="0" smtClean="0"/>
              <a:t> </a:t>
            </a:r>
            <a:r>
              <a:rPr lang="nl-NL" dirty="0" err="1" smtClean="0"/>
              <a:t>used</a:t>
            </a:r>
            <a:r>
              <a:rPr lang="nl-NL" dirty="0" smtClean="0"/>
              <a:t> </a:t>
            </a:r>
            <a:r>
              <a:rPr lang="nl-NL" dirty="0" err="1" smtClean="0"/>
              <a:t>when</a:t>
            </a:r>
            <a:r>
              <a:rPr lang="nl-NL" dirty="0" smtClean="0"/>
              <a:t> </a:t>
            </a:r>
            <a:r>
              <a:rPr lang="nl-NL" dirty="0" err="1" smtClean="0"/>
              <a:t>it</a:t>
            </a:r>
            <a:r>
              <a:rPr lang="nl-NL" dirty="0" smtClean="0"/>
              <a:t> </a:t>
            </a:r>
            <a:r>
              <a:rPr lang="nl-NL" dirty="0" err="1" smtClean="0"/>
              <a:t>related</a:t>
            </a:r>
            <a:r>
              <a:rPr lang="nl-NL" dirty="0" smtClean="0"/>
              <a:t> </a:t>
            </a:r>
            <a:r>
              <a:rPr lang="nl-NL" dirty="0" err="1" smtClean="0"/>
              <a:t>to</a:t>
            </a:r>
            <a:r>
              <a:rPr lang="nl-NL" dirty="0" smtClean="0"/>
              <a:t> </a:t>
            </a:r>
            <a:r>
              <a:rPr lang="nl-NL" dirty="0" err="1" smtClean="0"/>
              <a:t>the</a:t>
            </a:r>
            <a:r>
              <a:rPr lang="nl-NL" dirty="0" smtClean="0"/>
              <a:t> </a:t>
            </a:r>
            <a:r>
              <a:rPr lang="nl-NL" dirty="0" err="1" smtClean="0"/>
              <a:t>application</a:t>
            </a:r>
            <a:r>
              <a:rPr lang="nl-NL" dirty="0" smtClean="0"/>
              <a:t> in </a:t>
            </a:r>
            <a:r>
              <a:rPr lang="nl-NL" dirty="0" err="1" smtClean="0"/>
              <a:t>practice</a:t>
            </a:r>
            <a:r>
              <a:rPr lang="nl-NL" dirty="0"/>
              <a:t> </a:t>
            </a:r>
            <a:r>
              <a:rPr lang="nl-NL" dirty="0" smtClean="0"/>
              <a:t>but </a:t>
            </a:r>
            <a:r>
              <a:rPr lang="nl-NL" dirty="0" err="1" smtClean="0"/>
              <a:t>almost</a:t>
            </a:r>
            <a:r>
              <a:rPr lang="nl-NL" dirty="0" smtClean="0"/>
              <a:t> </a:t>
            </a:r>
            <a:r>
              <a:rPr lang="nl-NL" dirty="0" err="1" smtClean="0"/>
              <a:t>always</a:t>
            </a:r>
            <a:r>
              <a:rPr lang="nl-NL" dirty="0" smtClean="0"/>
              <a:t> </a:t>
            </a:r>
            <a:r>
              <a:rPr lang="nl-NL" dirty="0" err="1" smtClean="0"/>
              <a:t>also</a:t>
            </a:r>
            <a:r>
              <a:rPr lang="nl-NL" dirty="0" smtClean="0"/>
              <a:t> </a:t>
            </a:r>
            <a:r>
              <a:rPr lang="nl-NL" dirty="0" err="1" smtClean="0"/>
              <a:t>with</a:t>
            </a:r>
            <a:r>
              <a:rPr lang="nl-NL" dirty="0" smtClean="0"/>
              <a:t> </a:t>
            </a:r>
            <a:r>
              <a:rPr lang="nl-NL" dirty="0" err="1" smtClean="0"/>
              <a:t>the</a:t>
            </a:r>
            <a:r>
              <a:rPr lang="nl-NL" dirty="0" smtClean="0"/>
              <a:t> </a:t>
            </a:r>
            <a:r>
              <a:rPr lang="nl-NL" dirty="0" err="1" smtClean="0"/>
              <a:t>intent</a:t>
            </a:r>
            <a:r>
              <a:rPr lang="nl-NL" dirty="0" smtClean="0"/>
              <a:t> </a:t>
            </a:r>
            <a:r>
              <a:rPr lang="nl-NL" dirty="0" err="1" smtClean="0"/>
              <a:t>to</a:t>
            </a:r>
            <a:r>
              <a:rPr lang="nl-NL" dirty="0" smtClean="0"/>
              <a:t> </a:t>
            </a:r>
            <a:r>
              <a:rPr lang="nl-NL" dirty="0" err="1" smtClean="0"/>
              <a:t>clarify</a:t>
            </a:r>
            <a:r>
              <a:rPr lang="nl-NL" dirty="0" smtClean="0"/>
              <a:t> </a:t>
            </a:r>
            <a:r>
              <a:rPr lang="nl-NL" dirty="0" err="1" smtClean="0"/>
              <a:t>practice</a:t>
            </a:r>
            <a:r>
              <a:rPr lang="nl-NL" dirty="0" smtClean="0"/>
              <a:t>, </a:t>
            </a:r>
            <a:r>
              <a:rPr lang="nl-NL" dirty="0" err="1" smtClean="0"/>
              <a:t>explain</a:t>
            </a:r>
            <a:r>
              <a:rPr lang="nl-NL" dirty="0" smtClean="0"/>
              <a:t> </a:t>
            </a:r>
            <a:r>
              <a:rPr lang="nl-NL" dirty="0" err="1" smtClean="0"/>
              <a:t>underlying</a:t>
            </a:r>
            <a:r>
              <a:rPr lang="nl-NL" dirty="0" smtClean="0"/>
              <a:t> views, share </a:t>
            </a:r>
            <a:r>
              <a:rPr lang="nl-NL" dirty="0" err="1" smtClean="0"/>
              <a:t>knowledge</a:t>
            </a:r>
            <a:r>
              <a:rPr lang="nl-NL" dirty="0" smtClean="0"/>
              <a:t> </a:t>
            </a:r>
            <a:r>
              <a:rPr lang="nl-NL" dirty="0" err="1" smtClean="0"/>
              <a:t>and</a:t>
            </a:r>
            <a:r>
              <a:rPr lang="nl-NL" dirty="0" smtClean="0"/>
              <a:t> </a:t>
            </a:r>
            <a:r>
              <a:rPr lang="nl-NL" dirty="0" err="1" smtClean="0"/>
              <a:t>to</a:t>
            </a:r>
            <a:r>
              <a:rPr lang="nl-NL" dirty="0" smtClean="0"/>
              <a:t> </a:t>
            </a:r>
            <a:r>
              <a:rPr lang="nl-NL" dirty="0" err="1" smtClean="0"/>
              <a:t>solve</a:t>
            </a:r>
            <a:r>
              <a:rPr lang="nl-NL" dirty="0" smtClean="0"/>
              <a:t> </a:t>
            </a:r>
            <a:r>
              <a:rPr lang="nl-NL" dirty="0" err="1" smtClean="0"/>
              <a:t>problems</a:t>
            </a:r>
            <a:r>
              <a:rPr lang="nl-NL" dirty="0" smtClean="0"/>
              <a:t>. </a:t>
            </a:r>
          </a:p>
          <a:p>
            <a:pPr>
              <a:buFont typeface="Arial" panose="020B0604020202020204" pitchFamily="34" charset="0"/>
              <a:buChar char="•"/>
            </a:pPr>
            <a:endParaRPr lang="nl-NL" dirty="0"/>
          </a:p>
        </p:txBody>
      </p:sp>
    </p:spTree>
    <p:extLst>
      <p:ext uri="{BB962C8B-B14F-4D97-AF65-F5344CB8AC3E}">
        <p14:creationId xmlns:p14="http://schemas.microsoft.com/office/powerpoint/2010/main" val="14117324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7640" y="497305"/>
            <a:ext cx="8996055" cy="1320800"/>
          </a:xfrm>
        </p:spPr>
        <p:txBody>
          <a:bodyPr>
            <a:normAutofit fontScale="90000"/>
          </a:bodyPr>
          <a:lstStyle/>
          <a:p>
            <a:pPr algn="ctr"/>
            <a:r>
              <a:rPr lang="nl-NL" dirty="0" err="1" smtClean="0"/>
              <a:t>Conclusion</a:t>
            </a:r>
            <a:r>
              <a:rPr lang="nl-NL" dirty="0" smtClean="0"/>
              <a:t> &amp; </a:t>
            </a:r>
            <a:r>
              <a:rPr lang="nl-NL" dirty="0" err="1" smtClean="0"/>
              <a:t>Discussion</a:t>
            </a:r>
            <a:r>
              <a:rPr lang="nl-NL" dirty="0" smtClean="0"/>
              <a:t/>
            </a:r>
            <a:br>
              <a:rPr lang="nl-NL" dirty="0" smtClean="0"/>
            </a:br>
            <a:r>
              <a:rPr lang="nl-NL" dirty="0" smtClean="0"/>
              <a:t>How do PLC’s </a:t>
            </a:r>
            <a:r>
              <a:rPr lang="nl-NL" dirty="0" err="1" smtClean="0"/>
              <a:t>engage</a:t>
            </a:r>
            <a:r>
              <a:rPr lang="nl-NL" dirty="0" smtClean="0"/>
              <a:t> in </a:t>
            </a:r>
            <a:r>
              <a:rPr lang="nl-NL" dirty="0" err="1" smtClean="0"/>
              <a:t>Reflective</a:t>
            </a:r>
            <a:r>
              <a:rPr lang="nl-NL" dirty="0" smtClean="0"/>
              <a:t> </a:t>
            </a:r>
            <a:br>
              <a:rPr lang="nl-NL" dirty="0" smtClean="0"/>
            </a:br>
            <a:r>
              <a:rPr lang="nl-NL" dirty="0" err="1" smtClean="0"/>
              <a:t>Dialogue</a:t>
            </a:r>
            <a:r>
              <a:rPr lang="nl-NL" dirty="0" smtClean="0"/>
              <a:t> in PLC meetings? </a:t>
            </a:r>
            <a:endParaRPr lang="nl-NL" dirty="0"/>
          </a:p>
        </p:txBody>
      </p:sp>
      <p:sp>
        <p:nvSpPr>
          <p:cNvPr id="3" name="Tijdelijke aanduiding voor inhoud 2"/>
          <p:cNvSpPr>
            <a:spLocks noGrp="1"/>
          </p:cNvSpPr>
          <p:nvPr>
            <p:ph idx="1"/>
          </p:nvPr>
        </p:nvSpPr>
        <p:spPr/>
        <p:txBody>
          <a:bodyPr>
            <a:normAutofit fontScale="92500" lnSpcReduction="20000"/>
          </a:bodyPr>
          <a:lstStyle/>
          <a:p>
            <a:pPr marL="0" indent="0">
              <a:buNone/>
            </a:pPr>
            <a:r>
              <a:rPr lang="en-GB" dirty="0"/>
              <a:t>T</a:t>
            </a:r>
            <a:r>
              <a:rPr lang="en-GB" dirty="0" smtClean="0"/>
              <a:t>he </a:t>
            </a:r>
            <a:r>
              <a:rPr lang="en-GB" dirty="0"/>
              <a:t>PLC’s engaged in a conversation based on experience, literature and self-collected data. There was much evidence for reflective dialogue as in many cases reflective questions and subjects appeared to be used as intended overall in the entire process of the PLC’s. However, they were used in different ways during the diagnosis, design and evaluation phase. During the phases different reflective questions and subjects appeared to be used. As such, every phase was distinguished by its own appearance of particular reflective questions and subjects. When there was an overlap of reflective questions and subjects in the phases it appeared that the reflective questions or subjects served a different purpose/angle in every phase. </a:t>
            </a:r>
            <a:endParaRPr lang="en-GB" dirty="0" smtClean="0"/>
          </a:p>
          <a:p>
            <a:pPr marL="0" indent="0">
              <a:buNone/>
            </a:pPr>
            <a:r>
              <a:rPr lang="en-GB" dirty="0"/>
              <a:t>In some cases the reflective questions and subjects were mostly used between members of the PLC and not per se during the PLC meetings, for example discussing a lesson in the classroom, hallway or schoolyard with another PLC member outside of the PLC meetings. Therefore, it needs to be considered that the conversations not only took place in the PLC meeting. In addition to that, sometimes these conversations were transferred to the PLC meeting. And forms input into the conversations of the PLC. As such, the “duo” conversation became a shared conversation in the PLC where it became owned by the PLC. </a:t>
            </a:r>
            <a:endParaRPr lang="nl-NL" dirty="0"/>
          </a:p>
        </p:txBody>
      </p:sp>
    </p:spTree>
    <p:extLst>
      <p:ext uri="{BB962C8B-B14F-4D97-AF65-F5344CB8AC3E}">
        <p14:creationId xmlns:p14="http://schemas.microsoft.com/office/powerpoint/2010/main" val="307735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 </a:t>
            </a:r>
            <a:r>
              <a:rPr lang="nl-NL" dirty="0" err="1" smtClean="0"/>
              <a:t>Problem</a:t>
            </a:r>
            <a:r>
              <a:rPr lang="nl-NL" dirty="0" smtClean="0"/>
              <a:t> Definition </a:t>
            </a:r>
            <a:endParaRPr lang="nl-NL" dirty="0"/>
          </a:p>
        </p:txBody>
      </p:sp>
      <p:sp>
        <p:nvSpPr>
          <p:cNvPr id="3" name="Tijdelijke aanduiding voor inhoud 2"/>
          <p:cNvSpPr>
            <a:spLocks noGrp="1"/>
          </p:cNvSpPr>
          <p:nvPr>
            <p:ph idx="1"/>
          </p:nvPr>
        </p:nvSpPr>
        <p:spPr/>
        <p:txBody>
          <a:bodyPr/>
          <a:lstStyle/>
          <a:p>
            <a:pPr>
              <a:buFont typeface="Arial" panose="020B0604020202020204" pitchFamily="34" charset="0"/>
              <a:buChar char="•"/>
            </a:pPr>
            <a:r>
              <a:rPr lang="nl-NL" dirty="0" err="1" smtClean="0"/>
              <a:t>Literature</a:t>
            </a:r>
            <a:r>
              <a:rPr lang="nl-NL" dirty="0" smtClean="0"/>
              <a:t> shows mixed </a:t>
            </a:r>
            <a:r>
              <a:rPr lang="nl-NL" dirty="0" err="1" smtClean="0"/>
              <a:t>effects</a:t>
            </a:r>
            <a:r>
              <a:rPr lang="nl-NL" dirty="0" smtClean="0"/>
              <a:t> of PLC’s (Hord, 2004; </a:t>
            </a:r>
            <a:r>
              <a:rPr lang="nl-NL" dirty="0" err="1" smtClean="0"/>
              <a:t>Stoll</a:t>
            </a:r>
            <a:r>
              <a:rPr lang="nl-NL" dirty="0" smtClean="0"/>
              <a:t> et al., 2006; </a:t>
            </a:r>
            <a:r>
              <a:rPr lang="nl-NL" dirty="0" err="1" smtClean="0"/>
              <a:t>Blankenship</a:t>
            </a:r>
            <a:r>
              <a:rPr lang="nl-NL" dirty="0" smtClean="0"/>
              <a:t> &amp; </a:t>
            </a:r>
            <a:r>
              <a:rPr lang="nl-NL" dirty="0" err="1" smtClean="0"/>
              <a:t>Ruona</a:t>
            </a:r>
            <a:r>
              <a:rPr lang="nl-NL" dirty="0" smtClean="0"/>
              <a:t>, 2007; Spanneut, 2010; Bruns &amp; Bruggink, 2015; </a:t>
            </a:r>
            <a:r>
              <a:rPr lang="nl-NL" dirty="0" err="1" smtClean="0"/>
              <a:t>Prenger</a:t>
            </a:r>
            <a:r>
              <a:rPr lang="nl-NL" dirty="0" smtClean="0"/>
              <a:t> et al., 2017). </a:t>
            </a:r>
          </a:p>
          <a:p>
            <a:pPr>
              <a:buFont typeface="Arial" panose="020B0604020202020204" pitchFamily="34" charset="0"/>
              <a:buChar char="•"/>
            </a:pPr>
            <a:r>
              <a:rPr lang="nl-NL" dirty="0" smtClean="0"/>
              <a:t>KPZ questionnaire </a:t>
            </a:r>
            <a:r>
              <a:rPr lang="nl-NL" dirty="0" err="1" smtClean="0"/>
              <a:t>adds</a:t>
            </a:r>
            <a:r>
              <a:rPr lang="nl-NL" dirty="0" smtClean="0"/>
              <a:t> </a:t>
            </a:r>
            <a:r>
              <a:rPr lang="nl-NL" dirty="0" err="1" smtClean="0"/>
              <a:t>to</a:t>
            </a:r>
            <a:r>
              <a:rPr lang="nl-NL" dirty="0" smtClean="0"/>
              <a:t> </a:t>
            </a:r>
            <a:r>
              <a:rPr lang="nl-NL" dirty="0" err="1" smtClean="0"/>
              <a:t>the</a:t>
            </a:r>
            <a:r>
              <a:rPr lang="nl-NL" dirty="0" smtClean="0"/>
              <a:t> mixed </a:t>
            </a:r>
            <a:r>
              <a:rPr lang="nl-NL" dirty="0" err="1" smtClean="0"/>
              <a:t>effects</a:t>
            </a:r>
            <a:r>
              <a:rPr lang="nl-NL" dirty="0" smtClean="0"/>
              <a:t> </a:t>
            </a:r>
            <a:r>
              <a:rPr lang="nl-NL" dirty="0" err="1" smtClean="0"/>
              <a:t>seen</a:t>
            </a:r>
            <a:r>
              <a:rPr lang="nl-NL" dirty="0" smtClean="0"/>
              <a:t> in </a:t>
            </a:r>
            <a:r>
              <a:rPr lang="nl-NL" dirty="0" err="1" smtClean="0"/>
              <a:t>literature</a:t>
            </a:r>
            <a:endParaRPr lang="nl-NL" dirty="0" smtClean="0"/>
          </a:p>
          <a:p>
            <a:pPr>
              <a:buFont typeface="Arial" panose="020B0604020202020204" pitchFamily="34" charset="0"/>
              <a:buChar char="•"/>
            </a:pPr>
            <a:r>
              <a:rPr lang="nl-NL" dirty="0" smtClean="0"/>
              <a:t>Depth in a PLC meeting</a:t>
            </a:r>
            <a:endParaRPr lang="nl-NL" dirty="0"/>
          </a:p>
        </p:txBody>
      </p:sp>
    </p:spTree>
    <p:extLst>
      <p:ext uri="{BB962C8B-B14F-4D97-AF65-F5344CB8AC3E}">
        <p14:creationId xmlns:p14="http://schemas.microsoft.com/office/powerpoint/2010/main" val="32041010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3. </a:t>
            </a:r>
            <a:r>
              <a:rPr lang="nl-NL" dirty="0" err="1" smtClean="0"/>
              <a:t>Theoretical</a:t>
            </a:r>
            <a:r>
              <a:rPr lang="nl-NL" dirty="0" smtClean="0"/>
              <a:t> Framework</a:t>
            </a:r>
            <a:endParaRPr lang="nl-NL" dirty="0"/>
          </a:p>
        </p:txBody>
      </p:sp>
      <p:sp>
        <p:nvSpPr>
          <p:cNvPr id="3" name="Tijdelijke aanduiding voor inhoud 2"/>
          <p:cNvSpPr>
            <a:spLocks noGrp="1"/>
          </p:cNvSpPr>
          <p:nvPr>
            <p:ph idx="1"/>
          </p:nvPr>
        </p:nvSpPr>
        <p:spPr/>
        <p:txBody>
          <a:bodyPr/>
          <a:lstStyle/>
          <a:p>
            <a:pPr marL="0" indent="0">
              <a:buNone/>
            </a:pPr>
            <a:r>
              <a:rPr lang="nl-NL" b="1" dirty="0" err="1" smtClean="0"/>
              <a:t>Within</a:t>
            </a:r>
            <a:r>
              <a:rPr lang="nl-NL" b="1" dirty="0" smtClean="0"/>
              <a:t>-School Professional Learning </a:t>
            </a:r>
            <a:r>
              <a:rPr lang="nl-NL" b="1" dirty="0" err="1" smtClean="0"/>
              <a:t>Communities</a:t>
            </a:r>
            <a:r>
              <a:rPr lang="nl-NL" b="1" dirty="0" smtClean="0"/>
              <a:t> (PLC’s)</a:t>
            </a:r>
          </a:p>
          <a:p>
            <a:pPr marL="0" indent="0">
              <a:buNone/>
            </a:pPr>
            <a:r>
              <a:rPr lang="nl-NL" i="1" dirty="0" smtClean="0"/>
              <a:t>A </a:t>
            </a:r>
            <a:r>
              <a:rPr lang="nl-NL" i="1" dirty="0" err="1" smtClean="0"/>
              <a:t>group</a:t>
            </a:r>
            <a:r>
              <a:rPr lang="nl-NL" i="1" dirty="0" smtClean="0"/>
              <a:t> of </a:t>
            </a:r>
            <a:r>
              <a:rPr lang="nl-NL" i="1" dirty="0" err="1" smtClean="0"/>
              <a:t>teachers</a:t>
            </a:r>
            <a:r>
              <a:rPr lang="nl-NL" i="1" dirty="0" smtClean="0"/>
              <a:t> </a:t>
            </a:r>
            <a:r>
              <a:rPr lang="nl-NL" i="1" dirty="0" err="1" smtClean="0"/>
              <a:t>within</a:t>
            </a:r>
            <a:r>
              <a:rPr lang="nl-NL" i="1" dirty="0" smtClean="0"/>
              <a:t> schools </a:t>
            </a:r>
            <a:r>
              <a:rPr lang="nl-NL" i="1" dirty="0" err="1" smtClean="0"/>
              <a:t>that</a:t>
            </a:r>
            <a:r>
              <a:rPr lang="nl-NL" i="1" dirty="0" smtClean="0"/>
              <a:t> </a:t>
            </a:r>
            <a:r>
              <a:rPr lang="nl-NL" i="1" dirty="0" err="1" smtClean="0"/>
              <a:t>come</a:t>
            </a:r>
            <a:r>
              <a:rPr lang="nl-NL" i="1" dirty="0" smtClean="0"/>
              <a:t> </a:t>
            </a:r>
            <a:r>
              <a:rPr lang="nl-NL" i="1" dirty="0" err="1" smtClean="0"/>
              <a:t>together</a:t>
            </a:r>
            <a:r>
              <a:rPr lang="nl-NL" i="1" dirty="0" smtClean="0"/>
              <a:t> </a:t>
            </a:r>
            <a:r>
              <a:rPr lang="nl-NL" i="1" dirty="0" err="1" smtClean="0"/>
              <a:t>to</a:t>
            </a:r>
            <a:r>
              <a:rPr lang="nl-NL" i="1" dirty="0" smtClean="0"/>
              <a:t> share </a:t>
            </a:r>
            <a:r>
              <a:rPr lang="nl-NL" i="1" dirty="0" err="1" smtClean="0"/>
              <a:t>knowledge</a:t>
            </a:r>
            <a:r>
              <a:rPr lang="nl-NL" i="1" dirty="0" smtClean="0"/>
              <a:t> </a:t>
            </a:r>
            <a:r>
              <a:rPr lang="nl-NL" i="1" dirty="0" err="1" smtClean="0"/>
              <a:t>and</a:t>
            </a:r>
            <a:r>
              <a:rPr lang="nl-NL" i="1" dirty="0" smtClean="0"/>
              <a:t> </a:t>
            </a:r>
            <a:r>
              <a:rPr lang="nl-NL" i="1" dirty="0" err="1" smtClean="0"/>
              <a:t>experiences</a:t>
            </a:r>
            <a:r>
              <a:rPr lang="nl-NL" i="1" dirty="0" smtClean="0"/>
              <a:t> </a:t>
            </a:r>
            <a:r>
              <a:rPr lang="nl-NL" i="1" dirty="0" err="1" smtClean="0"/>
              <a:t>across</a:t>
            </a:r>
            <a:r>
              <a:rPr lang="nl-NL" i="1" dirty="0" smtClean="0"/>
              <a:t> different but relevant </a:t>
            </a:r>
            <a:r>
              <a:rPr lang="nl-NL" i="1" dirty="0" err="1" smtClean="0"/>
              <a:t>areas</a:t>
            </a:r>
            <a:r>
              <a:rPr lang="nl-NL" i="1" dirty="0" smtClean="0"/>
              <a:t> of </a:t>
            </a:r>
            <a:r>
              <a:rPr lang="nl-NL" i="1" dirty="0" err="1" smtClean="0"/>
              <a:t>education</a:t>
            </a:r>
            <a:r>
              <a:rPr lang="nl-NL" i="1" dirty="0" smtClean="0"/>
              <a:t> in a </a:t>
            </a:r>
            <a:r>
              <a:rPr lang="nl-NL" i="1" dirty="0" err="1" smtClean="0"/>
              <a:t>structured</a:t>
            </a:r>
            <a:r>
              <a:rPr lang="nl-NL" i="1" dirty="0" smtClean="0"/>
              <a:t> </a:t>
            </a:r>
            <a:r>
              <a:rPr lang="nl-NL" i="1" dirty="0" err="1" smtClean="0"/>
              <a:t>manner</a:t>
            </a:r>
            <a:r>
              <a:rPr lang="nl-NL" i="1" dirty="0" smtClean="0"/>
              <a:t> </a:t>
            </a:r>
            <a:r>
              <a:rPr lang="nl-NL" i="1" dirty="0" err="1" smtClean="0"/>
              <a:t>whereby</a:t>
            </a:r>
            <a:r>
              <a:rPr lang="nl-NL" i="1" dirty="0" smtClean="0"/>
              <a:t> </a:t>
            </a:r>
            <a:r>
              <a:rPr lang="nl-NL" i="1" dirty="0" err="1" smtClean="0"/>
              <a:t>the</a:t>
            </a:r>
            <a:r>
              <a:rPr lang="nl-NL" i="1" dirty="0" smtClean="0"/>
              <a:t> </a:t>
            </a:r>
            <a:r>
              <a:rPr lang="nl-NL" i="1" dirty="0" err="1" smtClean="0"/>
              <a:t>insights</a:t>
            </a:r>
            <a:r>
              <a:rPr lang="nl-NL" i="1" dirty="0" smtClean="0"/>
              <a:t> </a:t>
            </a:r>
            <a:r>
              <a:rPr lang="nl-NL" i="1" dirty="0" err="1" smtClean="0"/>
              <a:t>gained</a:t>
            </a:r>
            <a:r>
              <a:rPr lang="nl-NL" i="1" dirty="0" smtClean="0"/>
              <a:t> </a:t>
            </a:r>
            <a:r>
              <a:rPr lang="nl-NL" i="1" dirty="0" err="1" smtClean="0"/>
              <a:t>becomes</a:t>
            </a:r>
            <a:r>
              <a:rPr lang="nl-NL" i="1" dirty="0" smtClean="0"/>
              <a:t> </a:t>
            </a:r>
            <a:r>
              <a:rPr lang="nl-NL" i="1" dirty="0" err="1" smtClean="0"/>
              <a:t>practically</a:t>
            </a:r>
            <a:r>
              <a:rPr lang="nl-NL" i="1" dirty="0" smtClean="0"/>
              <a:t> </a:t>
            </a:r>
            <a:r>
              <a:rPr lang="nl-NL" i="1" dirty="0" err="1" smtClean="0"/>
              <a:t>applied</a:t>
            </a:r>
            <a:r>
              <a:rPr lang="nl-NL" i="1" dirty="0" smtClean="0"/>
              <a:t> in order </a:t>
            </a:r>
            <a:r>
              <a:rPr lang="nl-NL" i="1" dirty="0" err="1" smtClean="0"/>
              <a:t>to</a:t>
            </a:r>
            <a:r>
              <a:rPr lang="nl-NL" i="1" dirty="0" smtClean="0"/>
              <a:t> </a:t>
            </a:r>
            <a:r>
              <a:rPr lang="nl-NL" i="1" dirty="0" err="1" smtClean="0"/>
              <a:t>improve</a:t>
            </a:r>
            <a:r>
              <a:rPr lang="nl-NL" i="1" dirty="0" smtClean="0"/>
              <a:t> student performance</a:t>
            </a:r>
          </a:p>
          <a:p>
            <a:pPr marL="0" indent="0">
              <a:buNone/>
            </a:pPr>
            <a:endParaRPr lang="nl-NL" i="1" dirty="0"/>
          </a:p>
          <a:p>
            <a:pPr marL="0" indent="0">
              <a:buNone/>
            </a:pPr>
            <a:r>
              <a:rPr lang="nl-NL" b="1" dirty="0" err="1" smtClean="0"/>
              <a:t>Reflective</a:t>
            </a:r>
            <a:r>
              <a:rPr lang="nl-NL" b="1" dirty="0" smtClean="0"/>
              <a:t> </a:t>
            </a:r>
            <a:r>
              <a:rPr lang="nl-NL" b="1" dirty="0" err="1" smtClean="0"/>
              <a:t>Dialogue</a:t>
            </a:r>
            <a:endParaRPr lang="nl-NL" b="1" dirty="0" smtClean="0"/>
          </a:p>
          <a:p>
            <a:pPr marL="0" indent="0">
              <a:buNone/>
            </a:pPr>
            <a:r>
              <a:rPr lang="nl-NL" i="1" dirty="0" smtClean="0"/>
              <a:t>A </a:t>
            </a:r>
            <a:r>
              <a:rPr lang="nl-NL" i="1" dirty="0" err="1" smtClean="0"/>
              <a:t>conversation</a:t>
            </a:r>
            <a:r>
              <a:rPr lang="nl-NL" i="1" dirty="0" smtClean="0"/>
              <a:t> </a:t>
            </a:r>
            <a:r>
              <a:rPr lang="nl-NL" i="1" dirty="0" err="1" smtClean="0"/>
              <a:t>wherein</a:t>
            </a:r>
            <a:r>
              <a:rPr lang="nl-NL" i="1" dirty="0" smtClean="0"/>
              <a:t> </a:t>
            </a:r>
            <a:r>
              <a:rPr lang="nl-NL" i="1" dirty="0" err="1" smtClean="0"/>
              <a:t>two</a:t>
            </a:r>
            <a:r>
              <a:rPr lang="nl-NL" i="1" dirty="0" smtClean="0"/>
              <a:t> or more </a:t>
            </a:r>
            <a:r>
              <a:rPr lang="nl-NL" i="1" dirty="0" err="1" smtClean="0"/>
              <a:t>colleagues</a:t>
            </a:r>
            <a:r>
              <a:rPr lang="nl-NL" i="1" dirty="0" smtClean="0"/>
              <a:t> </a:t>
            </a:r>
            <a:r>
              <a:rPr lang="nl-NL" i="1" dirty="0" err="1" smtClean="0"/>
              <a:t>reflect</a:t>
            </a:r>
            <a:r>
              <a:rPr lang="nl-NL" i="1" dirty="0" smtClean="0"/>
              <a:t> </a:t>
            </a:r>
            <a:r>
              <a:rPr lang="nl-NL" i="1" dirty="0" err="1" smtClean="0"/>
              <a:t>with</a:t>
            </a:r>
            <a:r>
              <a:rPr lang="nl-NL" i="1" dirty="0" smtClean="0"/>
              <a:t> </a:t>
            </a:r>
            <a:r>
              <a:rPr lang="nl-NL" i="1" dirty="0" err="1" smtClean="0"/>
              <a:t>each</a:t>
            </a:r>
            <a:r>
              <a:rPr lang="nl-NL" i="1" dirty="0" smtClean="0"/>
              <a:t> </a:t>
            </a:r>
            <a:r>
              <a:rPr lang="nl-NL" i="1" dirty="0" err="1" smtClean="0"/>
              <a:t>other</a:t>
            </a:r>
            <a:r>
              <a:rPr lang="nl-NL" i="1" dirty="0" smtClean="0"/>
              <a:t> </a:t>
            </a:r>
            <a:r>
              <a:rPr lang="nl-NL" i="1" dirty="0" err="1" smtClean="0"/>
              <a:t>and</a:t>
            </a:r>
            <a:r>
              <a:rPr lang="nl-NL" i="1" dirty="0" smtClean="0"/>
              <a:t> in </a:t>
            </a:r>
            <a:r>
              <a:rPr lang="nl-NL" i="1" dirty="0" err="1" smtClean="0"/>
              <a:t>which</a:t>
            </a:r>
            <a:r>
              <a:rPr lang="nl-NL" i="1" dirty="0" smtClean="0"/>
              <a:t> </a:t>
            </a:r>
            <a:r>
              <a:rPr lang="nl-NL" i="1" dirty="0" err="1" smtClean="0"/>
              <a:t>they</a:t>
            </a:r>
            <a:r>
              <a:rPr lang="nl-NL" i="1" dirty="0" smtClean="0"/>
              <a:t> </a:t>
            </a:r>
            <a:r>
              <a:rPr lang="nl-NL" i="1" dirty="0" err="1" smtClean="0"/>
              <a:t>deeply</a:t>
            </a:r>
            <a:r>
              <a:rPr lang="nl-NL" i="1" dirty="0" smtClean="0"/>
              <a:t> </a:t>
            </a:r>
            <a:r>
              <a:rPr lang="nl-NL" i="1" dirty="0" err="1" smtClean="0"/>
              <a:t>engage</a:t>
            </a:r>
            <a:r>
              <a:rPr lang="nl-NL" i="1" dirty="0" smtClean="0"/>
              <a:t> </a:t>
            </a:r>
            <a:r>
              <a:rPr lang="nl-NL" i="1" dirty="0" err="1" smtClean="0"/>
              <a:t>based</a:t>
            </a:r>
            <a:r>
              <a:rPr lang="nl-NL" i="1" dirty="0" smtClean="0"/>
              <a:t> on </a:t>
            </a:r>
            <a:r>
              <a:rPr lang="nl-NL" i="1" dirty="0" err="1" smtClean="0"/>
              <a:t>experience</a:t>
            </a:r>
            <a:r>
              <a:rPr lang="nl-NL" i="1" dirty="0" smtClean="0"/>
              <a:t>, data </a:t>
            </a:r>
            <a:r>
              <a:rPr lang="nl-NL" i="1" dirty="0" err="1" smtClean="0"/>
              <a:t>and</a:t>
            </a:r>
            <a:r>
              <a:rPr lang="nl-NL" i="1" dirty="0" smtClean="0"/>
              <a:t>/or </a:t>
            </a:r>
            <a:r>
              <a:rPr lang="nl-NL" i="1" dirty="0" err="1" smtClean="0"/>
              <a:t>literature</a:t>
            </a:r>
            <a:r>
              <a:rPr lang="nl-NL" i="1" dirty="0" smtClean="0"/>
              <a:t> </a:t>
            </a:r>
          </a:p>
          <a:p>
            <a:pPr marL="0" indent="0">
              <a:buNone/>
            </a:pPr>
            <a:endParaRPr lang="nl-NL" i="1" dirty="0"/>
          </a:p>
          <a:p>
            <a:pPr marL="0" indent="0">
              <a:buNone/>
            </a:pPr>
            <a:endParaRPr lang="nl-NL" dirty="0"/>
          </a:p>
        </p:txBody>
      </p:sp>
    </p:spTree>
    <p:extLst>
      <p:ext uri="{BB962C8B-B14F-4D97-AF65-F5344CB8AC3E}">
        <p14:creationId xmlns:p14="http://schemas.microsoft.com/office/powerpoint/2010/main" val="138964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600"/>
            <a:ext cx="8596668" cy="818147"/>
          </a:xfrm>
        </p:spPr>
        <p:txBody>
          <a:bodyPr/>
          <a:lstStyle/>
          <a:p>
            <a:r>
              <a:rPr lang="nl-NL" dirty="0" err="1" smtClean="0"/>
              <a:t>Reflective</a:t>
            </a:r>
            <a:r>
              <a:rPr lang="nl-NL" dirty="0" smtClean="0"/>
              <a:t> </a:t>
            </a:r>
            <a:r>
              <a:rPr lang="nl-NL" dirty="0" err="1" smtClean="0"/>
              <a:t>Dialogue</a:t>
            </a:r>
            <a:endParaRPr lang="nl-NL" dirty="0"/>
          </a:p>
        </p:txBody>
      </p:sp>
      <p:sp>
        <p:nvSpPr>
          <p:cNvPr id="3" name="Tijdelijke aanduiding voor inhoud 2"/>
          <p:cNvSpPr>
            <a:spLocks noGrp="1"/>
          </p:cNvSpPr>
          <p:nvPr>
            <p:ph idx="1"/>
          </p:nvPr>
        </p:nvSpPr>
        <p:spPr>
          <a:xfrm>
            <a:off x="677334" y="1427747"/>
            <a:ext cx="8596668" cy="3880773"/>
          </a:xfrm>
        </p:spPr>
        <p:txBody>
          <a:bodyPr>
            <a:normAutofit fontScale="92500" lnSpcReduction="20000"/>
          </a:bodyPr>
          <a:lstStyle/>
          <a:p>
            <a:pPr marL="0" indent="0">
              <a:buNone/>
            </a:pPr>
            <a:r>
              <a:rPr lang="nl-NL" b="1" dirty="0" err="1" smtClean="0"/>
              <a:t>Experience</a:t>
            </a:r>
            <a:endParaRPr lang="nl-NL" b="1" dirty="0"/>
          </a:p>
          <a:p>
            <a:pPr marL="0" indent="0">
              <a:buNone/>
            </a:pPr>
            <a:r>
              <a:rPr lang="nl-NL" i="1" dirty="0" smtClean="0"/>
              <a:t>An </a:t>
            </a:r>
            <a:r>
              <a:rPr lang="nl-NL" i="1" dirty="0" err="1" smtClean="0"/>
              <a:t>experience</a:t>
            </a:r>
            <a:r>
              <a:rPr lang="nl-NL" i="1" dirty="0" smtClean="0"/>
              <a:t> </a:t>
            </a:r>
            <a:r>
              <a:rPr lang="nl-NL" i="1" dirty="0" err="1" smtClean="0"/>
              <a:t>with</a:t>
            </a:r>
            <a:r>
              <a:rPr lang="nl-NL" i="1" dirty="0" smtClean="0"/>
              <a:t> </a:t>
            </a:r>
            <a:r>
              <a:rPr lang="nl-NL" i="1" dirty="0" err="1" smtClean="0"/>
              <a:t>an</a:t>
            </a:r>
            <a:r>
              <a:rPr lang="nl-NL" i="1" dirty="0" smtClean="0"/>
              <a:t> </a:t>
            </a:r>
            <a:r>
              <a:rPr lang="nl-NL" i="1" dirty="0" err="1" smtClean="0"/>
              <a:t>occurring</a:t>
            </a:r>
            <a:r>
              <a:rPr lang="nl-NL" i="1" dirty="0" smtClean="0"/>
              <a:t> </a:t>
            </a:r>
            <a:r>
              <a:rPr lang="nl-NL" i="1" dirty="0" err="1" smtClean="0"/>
              <a:t>situation</a:t>
            </a:r>
            <a:r>
              <a:rPr lang="nl-NL" i="1" dirty="0" smtClean="0"/>
              <a:t> (Korthagen &amp; </a:t>
            </a:r>
            <a:r>
              <a:rPr lang="nl-NL" i="1" dirty="0" err="1" smtClean="0"/>
              <a:t>Vasalos</a:t>
            </a:r>
            <a:r>
              <a:rPr lang="nl-NL" i="1" dirty="0" smtClean="0"/>
              <a:t>, 2005)</a:t>
            </a:r>
          </a:p>
          <a:p>
            <a:pPr marL="0" indent="0">
              <a:buNone/>
            </a:pPr>
            <a:r>
              <a:rPr lang="nl-NL" i="1" dirty="0" err="1" smtClean="0"/>
              <a:t>Any</a:t>
            </a:r>
            <a:r>
              <a:rPr lang="nl-NL" i="1" dirty="0" smtClean="0"/>
              <a:t> </a:t>
            </a:r>
            <a:r>
              <a:rPr lang="nl-NL" i="1" dirty="0" err="1" smtClean="0"/>
              <a:t>experience</a:t>
            </a:r>
            <a:r>
              <a:rPr lang="nl-NL" i="1" dirty="0" smtClean="0"/>
              <a:t> </a:t>
            </a:r>
            <a:r>
              <a:rPr lang="nl-NL" i="1" dirty="0" err="1" smtClean="0"/>
              <a:t>gained</a:t>
            </a:r>
            <a:r>
              <a:rPr lang="nl-NL" i="1" dirty="0" smtClean="0"/>
              <a:t> or </a:t>
            </a:r>
            <a:r>
              <a:rPr lang="nl-NL" i="1" dirty="0" err="1" smtClean="0"/>
              <a:t>available</a:t>
            </a:r>
            <a:r>
              <a:rPr lang="nl-NL" i="1" dirty="0" smtClean="0"/>
              <a:t> </a:t>
            </a:r>
            <a:r>
              <a:rPr lang="nl-NL" i="1" dirty="0" err="1" smtClean="0"/>
              <a:t>to</a:t>
            </a:r>
            <a:r>
              <a:rPr lang="nl-NL" i="1" dirty="0" smtClean="0"/>
              <a:t> </a:t>
            </a:r>
            <a:r>
              <a:rPr lang="nl-NL" i="1" dirty="0" err="1" smtClean="0"/>
              <a:t>the</a:t>
            </a:r>
            <a:r>
              <a:rPr lang="nl-NL" i="1" dirty="0" smtClean="0"/>
              <a:t> teacher </a:t>
            </a:r>
            <a:r>
              <a:rPr lang="nl-NL" i="1" dirty="0" err="1" smtClean="0"/>
              <a:t>about</a:t>
            </a:r>
            <a:r>
              <a:rPr lang="nl-NL" i="1" dirty="0" smtClean="0"/>
              <a:t> </a:t>
            </a:r>
            <a:r>
              <a:rPr lang="nl-NL" i="1" dirty="0" err="1" smtClean="0"/>
              <a:t>something</a:t>
            </a:r>
            <a:r>
              <a:rPr lang="nl-NL" i="1" dirty="0" smtClean="0"/>
              <a:t> (e.g. a </a:t>
            </a:r>
            <a:r>
              <a:rPr lang="nl-NL" i="1" dirty="0" err="1" smtClean="0"/>
              <a:t>particular</a:t>
            </a:r>
            <a:r>
              <a:rPr lang="nl-NL" i="1" dirty="0" smtClean="0"/>
              <a:t> subject)</a:t>
            </a:r>
          </a:p>
          <a:p>
            <a:pPr marL="0" indent="0">
              <a:buNone/>
            </a:pPr>
            <a:endParaRPr lang="nl-NL" dirty="0" smtClean="0"/>
          </a:p>
          <a:p>
            <a:pPr marL="0" indent="0">
              <a:buNone/>
            </a:pPr>
            <a:r>
              <a:rPr lang="nl-NL" b="1" dirty="0" smtClean="0"/>
              <a:t>Data </a:t>
            </a:r>
          </a:p>
          <a:p>
            <a:pPr marL="0" indent="0">
              <a:buNone/>
            </a:pPr>
            <a:r>
              <a:rPr lang="nl-NL" i="1" dirty="0" smtClean="0"/>
              <a:t>Information </a:t>
            </a:r>
            <a:r>
              <a:rPr lang="nl-NL" i="1" dirty="0" err="1" smtClean="0"/>
              <a:t>that</a:t>
            </a:r>
            <a:r>
              <a:rPr lang="nl-NL" i="1" dirty="0" smtClean="0"/>
              <a:t> is </a:t>
            </a:r>
            <a:r>
              <a:rPr lang="nl-NL" i="1" dirty="0" err="1" smtClean="0"/>
              <a:t>systematically</a:t>
            </a:r>
            <a:r>
              <a:rPr lang="nl-NL" i="1" dirty="0" smtClean="0"/>
              <a:t> </a:t>
            </a:r>
            <a:r>
              <a:rPr lang="nl-NL" i="1" dirty="0" err="1" smtClean="0"/>
              <a:t>collected</a:t>
            </a:r>
            <a:r>
              <a:rPr lang="nl-NL" i="1" dirty="0" smtClean="0"/>
              <a:t> </a:t>
            </a:r>
            <a:r>
              <a:rPr lang="nl-NL" i="1" dirty="0" err="1" smtClean="0"/>
              <a:t>and</a:t>
            </a:r>
            <a:r>
              <a:rPr lang="nl-NL" i="1" dirty="0" smtClean="0"/>
              <a:t> </a:t>
            </a:r>
            <a:r>
              <a:rPr lang="nl-NL" i="1" dirty="0" err="1" smtClean="0"/>
              <a:t>organized</a:t>
            </a:r>
            <a:r>
              <a:rPr lang="nl-NL" i="1" dirty="0" smtClean="0"/>
              <a:t> </a:t>
            </a:r>
            <a:r>
              <a:rPr lang="nl-NL" i="1" dirty="0" err="1" smtClean="0"/>
              <a:t>to</a:t>
            </a:r>
            <a:r>
              <a:rPr lang="nl-NL" i="1" dirty="0" smtClean="0"/>
              <a:t> </a:t>
            </a:r>
            <a:r>
              <a:rPr lang="nl-NL" i="1" dirty="0" err="1" smtClean="0"/>
              <a:t>represent</a:t>
            </a:r>
            <a:r>
              <a:rPr lang="nl-NL" i="1" dirty="0" smtClean="0"/>
              <a:t> </a:t>
            </a:r>
            <a:r>
              <a:rPr lang="nl-NL" i="1" dirty="0" err="1" smtClean="0"/>
              <a:t>some</a:t>
            </a:r>
            <a:r>
              <a:rPr lang="nl-NL" i="1" dirty="0" smtClean="0"/>
              <a:t> aspect of schools (Schildkamp, Poortman &amp; </a:t>
            </a:r>
            <a:r>
              <a:rPr lang="nl-NL" i="1" dirty="0" err="1" smtClean="0"/>
              <a:t>Handelzalts</a:t>
            </a:r>
            <a:r>
              <a:rPr lang="nl-NL" i="1" dirty="0" smtClean="0"/>
              <a:t>, 2016)</a:t>
            </a:r>
          </a:p>
          <a:p>
            <a:pPr marL="0" indent="0">
              <a:buNone/>
            </a:pPr>
            <a:endParaRPr lang="nl-NL" i="1" dirty="0"/>
          </a:p>
          <a:p>
            <a:pPr marL="0" indent="0">
              <a:buNone/>
            </a:pPr>
            <a:r>
              <a:rPr lang="nl-NL" b="1" dirty="0" err="1" smtClean="0"/>
              <a:t>Literature</a:t>
            </a:r>
            <a:endParaRPr lang="nl-NL" b="1" i="1" dirty="0" smtClean="0"/>
          </a:p>
          <a:p>
            <a:pPr marL="0" indent="0">
              <a:buNone/>
            </a:pPr>
            <a:r>
              <a:rPr lang="nl-NL" i="1" dirty="0" smtClean="0"/>
              <a:t>Reading </a:t>
            </a:r>
            <a:r>
              <a:rPr lang="nl-NL" i="1" dirty="0" err="1" smtClean="0"/>
              <a:t>and</a:t>
            </a:r>
            <a:r>
              <a:rPr lang="nl-NL" i="1" dirty="0" smtClean="0"/>
              <a:t> </a:t>
            </a:r>
            <a:r>
              <a:rPr lang="nl-NL" i="1" dirty="0" err="1" smtClean="0"/>
              <a:t>discussing</a:t>
            </a:r>
            <a:r>
              <a:rPr lang="nl-NL" i="1" dirty="0" smtClean="0"/>
              <a:t> different types of </a:t>
            </a:r>
            <a:r>
              <a:rPr lang="nl-NL" i="1" dirty="0" err="1" smtClean="0"/>
              <a:t>literature</a:t>
            </a:r>
            <a:r>
              <a:rPr lang="nl-NL" i="1" dirty="0" smtClean="0"/>
              <a:t> </a:t>
            </a:r>
            <a:r>
              <a:rPr lang="nl-NL" i="1" dirty="0" err="1" smtClean="0"/>
              <a:t>to</a:t>
            </a:r>
            <a:r>
              <a:rPr lang="nl-NL" i="1" dirty="0" smtClean="0"/>
              <a:t> </a:t>
            </a:r>
            <a:r>
              <a:rPr lang="nl-NL" i="1" dirty="0" err="1" smtClean="0"/>
              <a:t>gain</a:t>
            </a:r>
            <a:r>
              <a:rPr lang="nl-NL" i="1" dirty="0" smtClean="0"/>
              <a:t> </a:t>
            </a:r>
            <a:r>
              <a:rPr lang="nl-NL" i="1" dirty="0" err="1" smtClean="0"/>
              <a:t>knowledge</a:t>
            </a:r>
            <a:r>
              <a:rPr lang="nl-NL" i="1" dirty="0" smtClean="0"/>
              <a:t> </a:t>
            </a:r>
            <a:r>
              <a:rPr lang="nl-NL" i="1" dirty="0" err="1" smtClean="0"/>
              <a:t>about</a:t>
            </a:r>
            <a:r>
              <a:rPr lang="nl-NL" i="1" dirty="0" smtClean="0"/>
              <a:t> a </a:t>
            </a:r>
            <a:r>
              <a:rPr lang="nl-NL" i="1" dirty="0" err="1" smtClean="0"/>
              <a:t>particular</a:t>
            </a:r>
            <a:r>
              <a:rPr lang="nl-NL" i="1" dirty="0" smtClean="0"/>
              <a:t> subject. </a:t>
            </a:r>
            <a:r>
              <a:rPr lang="nl-NL" i="1" dirty="0" err="1" smtClean="0"/>
              <a:t>Actively</a:t>
            </a:r>
            <a:r>
              <a:rPr lang="nl-NL" i="1" dirty="0" smtClean="0"/>
              <a:t> </a:t>
            </a:r>
            <a:r>
              <a:rPr lang="nl-NL" i="1" dirty="0" err="1" smtClean="0"/>
              <a:t>processed</a:t>
            </a:r>
            <a:r>
              <a:rPr lang="nl-NL" i="1" dirty="0" smtClean="0"/>
              <a:t> = more </a:t>
            </a:r>
            <a:r>
              <a:rPr lang="nl-NL" i="1" dirty="0" err="1" smtClean="0"/>
              <a:t>likely</a:t>
            </a:r>
            <a:r>
              <a:rPr lang="nl-NL" i="1" dirty="0" smtClean="0"/>
              <a:t> </a:t>
            </a:r>
            <a:r>
              <a:rPr lang="nl-NL" i="1" dirty="0" err="1" smtClean="0"/>
              <a:t>to</a:t>
            </a:r>
            <a:r>
              <a:rPr lang="nl-NL" i="1" dirty="0" smtClean="0"/>
              <a:t> </a:t>
            </a:r>
            <a:r>
              <a:rPr lang="nl-NL" i="1" dirty="0" err="1" smtClean="0"/>
              <a:t>be</a:t>
            </a:r>
            <a:r>
              <a:rPr lang="nl-NL" i="1" dirty="0" smtClean="0"/>
              <a:t> </a:t>
            </a:r>
            <a:r>
              <a:rPr lang="nl-NL" i="1" dirty="0" err="1" smtClean="0"/>
              <a:t>learned</a:t>
            </a:r>
            <a:r>
              <a:rPr lang="nl-NL" i="1" dirty="0" smtClean="0"/>
              <a:t> </a:t>
            </a:r>
            <a:r>
              <a:rPr lang="nl-NL" i="1" dirty="0" err="1" smtClean="0"/>
              <a:t>and</a:t>
            </a:r>
            <a:r>
              <a:rPr lang="nl-NL" i="1" dirty="0" smtClean="0"/>
              <a:t> </a:t>
            </a:r>
            <a:r>
              <a:rPr lang="nl-NL" i="1" dirty="0" err="1" smtClean="0"/>
              <a:t>transferred</a:t>
            </a:r>
            <a:r>
              <a:rPr lang="nl-NL" i="1" dirty="0" smtClean="0"/>
              <a:t> </a:t>
            </a:r>
            <a:r>
              <a:rPr lang="nl-NL" i="1" dirty="0" err="1" smtClean="0"/>
              <a:t>to</a:t>
            </a:r>
            <a:r>
              <a:rPr lang="nl-NL" i="1" dirty="0" smtClean="0"/>
              <a:t> </a:t>
            </a:r>
            <a:r>
              <a:rPr lang="nl-NL" i="1" dirty="0" err="1" smtClean="0"/>
              <a:t>practice</a:t>
            </a:r>
            <a:endParaRPr lang="nl-NL" dirty="0" smtClean="0"/>
          </a:p>
        </p:txBody>
      </p:sp>
    </p:spTree>
    <p:extLst>
      <p:ext uri="{BB962C8B-B14F-4D97-AF65-F5344CB8AC3E}">
        <p14:creationId xmlns:p14="http://schemas.microsoft.com/office/powerpoint/2010/main" val="123029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Model of </a:t>
            </a:r>
            <a:r>
              <a:rPr lang="nl-NL" dirty="0" err="1" smtClean="0"/>
              <a:t>Reflective</a:t>
            </a:r>
            <a:r>
              <a:rPr lang="nl-NL" dirty="0" smtClean="0"/>
              <a:t> </a:t>
            </a:r>
            <a:r>
              <a:rPr lang="nl-NL" dirty="0" err="1" smtClean="0"/>
              <a:t>Dialogue</a:t>
            </a:r>
            <a:endParaRPr lang="nl-NL" dirty="0"/>
          </a:p>
        </p:txBody>
      </p:sp>
      <p:pic>
        <p:nvPicPr>
          <p:cNvPr id="4" name="Tijdelijke aanduiding voor inhoud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231064" y="1395664"/>
            <a:ext cx="5725821" cy="4363453"/>
          </a:xfrm>
          <a:prstGeom prst="rect">
            <a:avLst/>
          </a:prstGeom>
        </p:spPr>
      </p:pic>
    </p:spTree>
    <p:extLst>
      <p:ext uri="{BB962C8B-B14F-4D97-AF65-F5344CB8AC3E}">
        <p14:creationId xmlns:p14="http://schemas.microsoft.com/office/powerpoint/2010/main" val="2897231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Structure</a:t>
            </a:r>
            <a:r>
              <a:rPr lang="nl-NL" dirty="0" smtClean="0"/>
              <a:t> of </a:t>
            </a:r>
            <a:r>
              <a:rPr lang="nl-NL" dirty="0" err="1" smtClean="0"/>
              <a:t>Reflective</a:t>
            </a:r>
            <a:r>
              <a:rPr lang="nl-NL" dirty="0" smtClean="0"/>
              <a:t> </a:t>
            </a:r>
            <a:r>
              <a:rPr lang="nl-NL" dirty="0" err="1" smtClean="0"/>
              <a:t>Dialogue</a:t>
            </a:r>
            <a:endParaRPr lang="nl-NL" dirty="0"/>
          </a:p>
        </p:txBody>
      </p:sp>
      <p:sp>
        <p:nvSpPr>
          <p:cNvPr id="3" name="Tijdelijke aanduiding voor inhoud 2"/>
          <p:cNvSpPr>
            <a:spLocks noGrp="1"/>
          </p:cNvSpPr>
          <p:nvPr>
            <p:ph idx="1"/>
          </p:nvPr>
        </p:nvSpPr>
        <p:spPr/>
        <p:txBody>
          <a:bodyPr/>
          <a:lstStyle/>
          <a:p>
            <a:pPr marL="0" indent="0">
              <a:buNone/>
            </a:pPr>
            <a:r>
              <a:rPr lang="nl-NL" dirty="0" err="1" smtClean="0"/>
              <a:t>Reflective</a:t>
            </a:r>
            <a:r>
              <a:rPr lang="nl-NL" dirty="0" smtClean="0"/>
              <a:t> </a:t>
            </a:r>
            <a:r>
              <a:rPr lang="nl-NL" dirty="0" err="1" smtClean="0"/>
              <a:t>Questions</a:t>
            </a:r>
            <a:endParaRPr lang="nl-NL" dirty="0" smtClean="0"/>
          </a:p>
          <a:p>
            <a:pPr marL="0" indent="0">
              <a:buNone/>
            </a:pPr>
            <a:endParaRPr lang="nl-NL" dirty="0"/>
          </a:p>
        </p:txBody>
      </p:sp>
      <p:pic>
        <p:nvPicPr>
          <p:cNvPr id="4" name="Afbeelding 3"/>
          <p:cNvPicPr/>
          <p:nvPr/>
        </p:nvPicPr>
        <p:blipFill>
          <a:blip r:embed="rId2">
            <a:extLst>
              <a:ext uri="{28A0092B-C50C-407E-A947-70E740481C1C}">
                <a14:useLocalDpi xmlns:a14="http://schemas.microsoft.com/office/drawing/2010/main" val="0"/>
              </a:ext>
            </a:extLst>
          </a:blip>
          <a:stretch>
            <a:fillRect/>
          </a:stretch>
        </p:blipFill>
        <p:spPr>
          <a:xfrm>
            <a:off x="677334" y="2880271"/>
            <a:ext cx="7177840" cy="2441408"/>
          </a:xfrm>
          <a:prstGeom prst="rect">
            <a:avLst/>
          </a:prstGeom>
        </p:spPr>
      </p:pic>
    </p:spTree>
    <p:extLst>
      <p:ext uri="{BB962C8B-B14F-4D97-AF65-F5344CB8AC3E}">
        <p14:creationId xmlns:p14="http://schemas.microsoft.com/office/powerpoint/2010/main" val="58017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Structure</a:t>
            </a:r>
            <a:r>
              <a:rPr lang="nl-NL" dirty="0"/>
              <a:t> of </a:t>
            </a:r>
            <a:r>
              <a:rPr lang="nl-NL" dirty="0" err="1"/>
              <a:t>Reflective</a:t>
            </a:r>
            <a:r>
              <a:rPr lang="nl-NL" dirty="0"/>
              <a:t> </a:t>
            </a:r>
            <a:r>
              <a:rPr lang="nl-NL" dirty="0" err="1"/>
              <a:t>Dialogue</a:t>
            </a:r>
            <a:endParaRPr lang="nl-NL" dirty="0"/>
          </a:p>
        </p:txBody>
      </p:sp>
      <p:sp>
        <p:nvSpPr>
          <p:cNvPr id="3" name="Tijdelijke aanduiding voor inhoud 2"/>
          <p:cNvSpPr>
            <a:spLocks noGrp="1"/>
          </p:cNvSpPr>
          <p:nvPr>
            <p:ph idx="1"/>
          </p:nvPr>
        </p:nvSpPr>
        <p:spPr>
          <a:xfrm>
            <a:off x="548997" y="1390568"/>
            <a:ext cx="8596668" cy="3880773"/>
          </a:xfrm>
        </p:spPr>
        <p:txBody>
          <a:bodyPr/>
          <a:lstStyle/>
          <a:p>
            <a:pPr marL="0" indent="0">
              <a:buNone/>
            </a:pPr>
            <a:r>
              <a:rPr lang="nl-NL" dirty="0" err="1" smtClean="0"/>
              <a:t>Reflective</a:t>
            </a:r>
            <a:r>
              <a:rPr lang="nl-NL" dirty="0" smtClean="0"/>
              <a:t> Subjects</a:t>
            </a:r>
          </a:p>
          <a:p>
            <a:pPr marL="0" indent="0">
              <a:buNone/>
            </a:pPr>
            <a:endParaRPr lang="nl-NL" dirty="0"/>
          </a:p>
        </p:txBody>
      </p:sp>
      <p:pic>
        <p:nvPicPr>
          <p:cNvPr id="4" name="Afbeelding 3"/>
          <p:cNvPicPr/>
          <p:nvPr/>
        </p:nvPicPr>
        <p:blipFill>
          <a:blip r:embed="rId3">
            <a:extLst>
              <a:ext uri="{28A0092B-C50C-407E-A947-70E740481C1C}">
                <a14:useLocalDpi xmlns:a14="http://schemas.microsoft.com/office/drawing/2010/main" val="0"/>
              </a:ext>
            </a:extLst>
          </a:blip>
          <a:stretch>
            <a:fillRect/>
          </a:stretch>
        </p:blipFill>
        <p:spPr>
          <a:xfrm>
            <a:off x="2181726" y="1805450"/>
            <a:ext cx="6305049" cy="5052550"/>
          </a:xfrm>
          <a:prstGeom prst="rect">
            <a:avLst/>
          </a:prstGeom>
        </p:spPr>
      </p:pic>
    </p:spTree>
    <p:extLst>
      <p:ext uri="{BB962C8B-B14F-4D97-AF65-F5344CB8AC3E}">
        <p14:creationId xmlns:p14="http://schemas.microsoft.com/office/powerpoint/2010/main" val="89089260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416</TotalTime>
  <Words>2949</Words>
  <Application>Microsoft Office PowerPoint</Application>
  <PresentationFormat>Breedbeeld</PresentationFormat>
  <Paragraphs>266</Paragraphs>
  <Slides>31</Slides>
  <Notes>11</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31</vt:i4>
      </vt:variant>
    </vt:vector>
  </HeadingPairs>
  <TitlesOfParts>
    <vt:vector size="38" baseType="lpstr">
      <vt:lpstr>Arial</vt:lpstr>
      <vt:lpstr>Calibri</vt:lpstr>
      <vt:lpstr>Times New Roman</vt:lpstr>
      <vt:lpstr>Trebuchet MS</vt:lpstr>
      <vt:lpstr>Wingdings</vt:lpstr>
      <vt:lpstr>Wingdings 3</vt:lpstr>
      <vt:lpstr>Facet</vt:lpstr>
      <vt:lpstr>Reflective Dialogue in Professional Learning Communities</vt:lpstr>
      <vt:lpstr>Table of Content</vt:lpstr>
      <vt:lpstr>1. Introduction</vt:lpstr>
      <vt:lpstr>2. Problem Definition </vt:lpstr>
      <vt:lpstr>3. Theoretical Framework</vt:lpstr>
      <vt:lpstr>Reflective Dialogue</vt:lpstr>
      <vt:lpstr>Model of Reflective Dialogue</vt:lpstr>
      <vt:lpstr>Structure of Reflective Dialogue</vt:lpstr>
      <vt:lpstr>Structure of Reflective Dialogue</vt:lpstr>
      <vt:lpstr>Master Learning and Innovation</vt:lpstr>
      <vt:lpstr>Research Question(s)</vt:lpstr>
      <vt:lpstr>Method</vt:lpstr>
      <vt:lpstr>Results: Case #1 Self-Direction</vt:lpstr>
      <vt:lpstr>Case #1 The Role of Experience, Data and Literature</vt:lpstr>
      <vt:lpstr>Case #1 The elements of Reflective Questions and Subjects (1)</vt:lpstr>
      <vt:lpstr>Case # 1 The elements of Reflective Questions and Subjects </vt:lpstr>
      <vt:lpstr>Results: Case # 2 Pre-teaching in Mathematics</vt:lpstr>
      <vt:lpstr>Case #2 The role of Experience, Data and Literature</vt:lpstr>
      <vt:lpstr>Case #2  The elements of Reflective Questions and Subjects (1) </vt:lpstr>
      <vt:lpstr>Case #2  The elements of Reflective Questions and Subjects (2)</vt:lpstr>
      <vt:lpstr>Results: Case # 3 Success criteria </vt:lpstr>
      <vt:lpstr>Case #3 The role of Experience, Data and Literature</vt:lpstr>
      <vt:lpstr>Case #3  The elements of Reflective Questions and Subjects (1) </vt:lpstr>
      <vt:lpstr>Case #3  The elements of Reflective Questions and Subjects (2)</vt:lpstr>
      <vt:lpstr>Results: Case # 4 World Orientation (WO)</vt:lpstr>
      <vt:lpstr>Case #4 The role of Experience, Data and Literature</vt:lpstr>
      <vt:lpstr>Case #4 The elements of Reflective Questions and Subjects (1)</vt:lpstr>
      <vt:lpstr>Case #4 The elements of Reflective Questions and Subjects (1.1)</vt:lpstr>
      <vt:lpstr>Case #4 The elements of Reflective Questions and Subjects (2)</vt:lpstr>
      <vt:lpstr>Summary</vt:lpstr>
      <vt:lpstr>Conclusion &amp; Discussion How do PLC’s engage in Reflective  Dialogue in PLC meetings? </vt:lpstr>
    </vt:vector>
  </TitlesOfParts>
  <Company>Den Spike unattendeds © 2015</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Reflective Dialogue in Professional Learning Communities</dc:title>
  <dc:creator>Windows-gebruiker</dc:creator>
  <cp:lastModifiedBy>Windows-gebruiker</cp:lastModifiedBy>
  <cp:revision>37</cp:revision>
  <dcterms:created xsi:type="dcterms:W3CDTF">2018-10-17T16:35:15Z</dcterms:created>
  <dcterms:modified xsi:type="dcterms:W3CDTF">2018-10-18T12:54:32Z</dcterms:modified>
</cp:coreProperties>
</file>